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diagrams/data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8" r:id="rId5"/>
    <p:sldId id="275" r:id="rId6"/>
    <p:sldId id="330" r:id="rId7"/>
    <p:sldId id="331" r:id="rId8"/>
    <p:sldId id="332" r:id="rId9"/>
    <p:sldId id="339" r:id="rId10"/>
    <p:sldId id="340" r:id="rId11"/>
    <p:sldId id="341" r:id="rId12"/>
    <p:sldId id="342" r:id="rId13"/>
    <p:sldId id="344" r:id="rId14"/>
    <p:sldId id="321" r:id="rId15"/>
    <p:sldId id="324" r:id="rId16"/>
    <p:sldId id="31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93"/>
    <a:srgbClr val="F89500"/>
    <a:srgbClr val="FF00AF"/>
    <a:srgbClr val="C8E2C4"/>
    <a:srgbClr val="8C509A"/>
    <a:srgbClr val="E9CDFB"/>
    <a:srgbClr val="B7B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23" autoAdjust="0"/>
    <p:restoredTop sz="80437" autoAdjust="0"/>
  </p:normalViewPr>
  <p:slideViewPr>
    <p:cSldViewPr snapToGrid="0">
      <p:cViewPr varScale="1">
        <p:scale>
          <a:sx n="111" d="100"/>
          <a:sy n="111" d="100"/>
        </p:scale>
        <p:origin x="248" y="28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9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9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3B0163-60F8-C24D-99D7-D67DB2B889E1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1EB303-A78D-D042-82F4-A6D434129146}">
      <dgm:prSet phldrT="[Text]"/>
      <dgm:spPr/>
      <dgm:t>
        <a:bodyPr/>
        <a:lstStyle/>
        <a:p>
          <a:r>
            <a:rPr lang="en-US" dirty="0"/>
            <a:t>Overview</a:t>
          </a:r>
        </a:p>
      </dgm:t>
    </dgm:pt>
    <dgm:pt modelId="{F5FF1A83-EF2A-5544-9372-2E23423BF0FB}" type="parTrans" cxnId="{C2902813-02A1-034A-9B32-72386D2E1571}">
      <dgm:prSet/>
      <dgm:spPr/>
      <dgm:t>
        <a:bodyPr/>
        <a:lstStyle/>
        <a:p>
          <a:endParaRPr lang="en-US"/>
        </a:p>
      </dgm:t>
    </dgm:pt>
    <dgm:pt modelId="{B9F6BB09-366C-B545-9434-5FF9DB0E1E62}" type="sibTrans" cxnId="{C2902813-02A1-034A-9B32-72386D2E1571}">
      <dgm:prSet/>
      <dgm:spPr/>
      <dgm:t>
        <a:bodyPr/>
        <a:lstStyle/>
        <a:p>
          <a:endParaRPr lang="en-US"/>
        </a:p>
      </dgm:t>
    </dgm:pt>
    <dgm:pt modelId="{A583A1E5-1E04-3342-941E-F61B4B622013}">
      <dgm:prSet phldrT="[Text]"/>
      <dgm:spPr/>
      <dgm:t>
        <a:bodyPr/>
        <a:lstStyle/>
        <a:p>
          <a:r>
            <a:rPr lang="en-US" dirty="0"/>
            <a:t>Sequence Tokenization</a:t>
          </a:r>
        </a:p>
      </dgm:t>
    </dgm:pt>
    <dgm:pt modelId="{F9DC1F07-420A-924A-98A3-5658BCCA7FA9}" type="parTrans" cxnId="{1E809AFB-D89B-A243-8E37-E2B4D0A36880}">
      <dgm:prSet/>
      <dgm:spPr/>
      <dgm:t>
        <a:bodyPr/>
        <a:lstStyle/>
        <a:p>
          <a:endParaRPr lang="en-US"/>
        </a:p>
      </dgm:t>
    </dgm:pt>
    <dgm:pt modelId="{BB1B9057-378B-4A4C-9E20-F2BE8BC9F496}" type="sibTrans" cxnId="{1E809AFB-D89B-A243-8E37-E2B4D0A36880}">
      <dgm:prSet/>
      <dgm:spPr/>
      <dgm:t>
        <a:bodyPr/>
        <a:lstStyle/>
        <a:p>
          <a:endParaRPr lang="en-US"/>
        </a:p>
      </dgm:t>
    </dgm:pt>
    <dgm:pt modelId="{95C8E0EA-7C18-924D-951F-13C53CF72328}">
      <dgm:prSet phldrT="[Text]"/>
      <dgm:spPr/>
      <dgm:t>
        <a:bodyPr/>
        <a:lstStyle/>
        <a:p>
          <a:r>
            <a:rPr lang="en-US" dirty="0"/>
            <a:t>Neural Network Model</a:t>
          </a:r>
        </a:p>
      </dgm:t>
    </dgm:pt>
    <dgm:pt modelId="{F640CA77-D3CA-4641-94F6-9E5E3F7AA695}" type="parTrans" cxnId="{632B484C-3A03-3642-9A5B-4BD354DC95EF}">
      <dgm:prSet/>
      <dgm:spPr/>
      <dgm:t>
        <a:bodyPr/>
        <a:lstStyle/>
        <a:p>
          <a:endParaRPr lang="en-US"/>
        </a:p>
      </dgm:t>
    </dgm:pt>
    <dgm:pt modelId="{7940205A-ACE4-1A40-90D0-D2DD64D4CB7D}" type="sibTrans" cxnId="{632B484C-3A03-3642-9A5B-4BD354DC95EF}">
      <dgm:prSet/>
      <dgm:spPr/>
      <dgm:t>
        <a:bodyPr/>
        <a:lstStyle/>
        <a:p>
          <a:endParaRPr lang="en-US"/>
        </a:p>
      </dgm:t>
    </dgm:pt>
    <dgm:pt modelId="{593402E9-8C30-CB42-B4BA-DFB60D620B6B}">
      <dgm:prSet phldrT="[Text]"/>
      <dgm:spPr/>
      <dgm:t>
        <a:bodyPr/>
        <a:lstStyle/>
        <a:p>
          <a:r>
            <a:rPr lang="en-US" dirty="0"/>
            <a:t>Output Layer</a:t>
          </a:r>
        </a:p>
      </dgm:t>
    </dgm:pt>
    <dgm:pt modelId="{323B3E32-64C9-4545-BEAD-CFBB50C11A7C}" type="parTrans" cxnId="{C90884F3-A3CF-A345-B239-90985C6745F2}">
      <dgm:prSet/>
      <dgm:spPr/>
      <dgm:t>
        <a:bodyPr/>
        <a:lstStyle/>
        <a:p>
          <a:endParaRPr lang="en-US"/>
        </a:p>
      </dgm:t>
    </dgm:pt>
    <dgm:pt modelId="{DA3BB187-A45D-FC43-8759-0E4333BCC6FA}" type="sibTrans" cxnId="{C90884F3-A3CF-A345-B239-90985C6745F2}">
      <dgm:prSet/>
      <dgm:spPr/>
      <dgm:t>
        <a:bodyPr/>
        <a:lstStyle/>
        <a:p>
          <a:endParaRPr lang="en-US"/>
        </a:p>
      </dgm:t>
    </dgm:pt>
    <dgm:pt modelId="{CCBF237F-4C6A-3D44-96DB-E37AA5D591EC}">
      <dgm:prSet phldrT="[Text]"/>
      <dgm:spPr/>
      <dgm:t>
        <a:bodyPr/>
        <a:lstStyle/>
        <a:p>
          <a:r>
            <a:rPr lang="en-US" dirty="0"/>
            <a:t>Embedding Layer</a:t>
          </a:r>
        </a:p>
      </dgm:t>
    </dgm:pt>
    <dgm:pt modelId="{C3FEC71D-7456-DF4B-B7A3-7C46E28EE0ED}" type="parTrans" cxnId="{57D0B876-040D-0949-8633-8F866AA16B5A}">
      <dgm:prSet/>
      <dgm:spPr/>
      <dgm:t>
        <a:bodyPr/>
        <a:lstStyle/>
        <a:p>
          <a:endParaRPr lang="en-US"/>
        </a:p>
      </dgm:t>
    </dgm:pt>
    <dgm:pt modelId="{30498BB9-7B14-1A4D-AADF-C4ABAD426A95}" type="sibTrans" cxnId="{57D0B876-040D-0949-8633-8F866AA16B5A}">
      <dgm:prSet/>
      <dgm:spPr/>
      <dgm:t>
        <a:bodyPr/>
        <a:lstStyle/>
        <a:p>
          <a:endParaRPr lang="en-US"/>
        </a:p>
      </dgm:t>
    </dgm:pt>
    <dgm:pt modelId="{4A2D47EC-B0F5-CC49-B33F-B8B49A6E7FEF}">
      <dgm:prSet phldrT="[Text]"/>
      <dgm:spPr/>
      <dgm:t>
        <a:bodyPr/>
        <a:lstStyle/>
        <a:p>
          <a:r>
            <a:rPr lang="en-US" dirty="0"/>
            <a:t>Common Training Strategies</a:t>
          </a:r>
        </a:p>
      </dgm:t>
    </dgm:pt>
    <dgm:pt modelId="{4A9829AF-8118-DE45-986E-0BDACAB1AFD3}" type="parTrans" cxnId="{7D431A1A-18DA-114F-9BA0-DBC82FCA175E}">
      <dgm:prSet/>
      <dgm:spPr/>
      <dgm:t>
        <a:bodyPr/>
        <a:lstStyle/>
        <a:p>
          <a:endParaRPr lang="en-US"/>
        </a:p>
      </dgm:t>
    </dgm:pt>
    <dgm:pt modelId="{C9AF4C83-8951-6D48-9889-2791603B7377}" type="sibTrans" cxnId="{7D431A1A-18DA-114F-9BA0-DBC82FCA175E}">
      <dgm:prSet/>
      <dgm:spPr/>
      <dgm:t>
        <a:bodyPr/>
        <a:lstStyle/>
        <a:p>
          <a:endParaRPr lang="en-US"/>
        </a:p>
      </dgm:t>
    </dgm:pt>
    <dgm:pt modelId="{3256B622-5414-B54D-BE5C-4B210CBE2BAE}">
      <dgm:prSet phldrT="[Text]"/>
      <dgm:spPr/>
      <dgm:t>
        <a:bodyPr/>
        <a:lstStyle/>
        <a:p>
          <a:r>
            <a:rPr lang="en-US" dirty="0"/>
            <a:t>Practical: Running a Genomic Foundation Mode</a:t>
          </a:r>
        </a:p>
      </dgm:t>
    </dgm:pt>
    <dgm:pt modelId="{347F6889-622F-664C-B084-69DAC344704A}" type="parTrans" cxnId="{1254586C-8B04-4D43-A459-2D287666083D}">
      <dgm:prSet/>
      <dgm:spPr/>
      <dgm:t>
        <a:bodyPr/>
        <a:lstStyle/>
        <a:p>
          <a:endParaRPr lang="en-US"/>
        </a:p>
      </dgm:t>
    </dgm:pt>
    <dgm:pt modelId="{31D2CC2D-70F4-8541-BA53-147C27D917AE}" type="sibTrans" cxnId="{1254586C-8B04-4D43-A459-2D287666083D}">
      <dgm:prSet/>
      <dgm:spPr/>
      <dgm:t>
        <a:bodyPr/>
        <a:lstStyle/>
        <a:p>
          <a:endParaRPr lang="en-US"/>
        </a:p>
      </dgm:t>
    </dgm:pt>
    <dgm:pt modelId="{C595FDA5-0FF1-784E-B656-52642C161605}" type="pres">
      <dgm:prSet presAssocID="{493B0163-60F8-C24D-99D7-D67DB2B889E1}" presName="linear" presStyleCnt="0">
        <dgm:presLayoutVars>
          <dgm:dir/>
          <dgm:animLvl val="lvl"/>
          <dgm:resizeHandles val="exact"/>
        </dgm:presLayoutVars>
      </dgm:prSet>
      <dgm:spPr/>
    </dgm:pt>
    <dgm:pt modelId="{993E15EC-EF57-7B4D-BB69-AE279B94828F}" type="pres">
      <dgm:prSet presAssocID="{F51EB303-A78D-D042-82F4-A6D434129146}" presName="parentLin" presStyleCnt="0"/>
      <dgm:spPr/>
    </dgm:pt>
    <dgm:pt modelId="{1448AD71-6441-E34E-9015-92D6D2B13878}" type="pres">
      <dgm:prSet presAssocID="{F51EB303-A78D-D042-82F4-A6D434129146}" presName="parentLeftMargin" presStyleLbl="node1" presStyleIdx="0" presStyleCnt="7"/>
      <dgm:spPr/>
    </dgm:pt>
    <dgm:pt modelId="{CD3FBD46-0DA2-5641-A6F1-74D37ADF13AD}" type="pres">
      <dgm:prSet presAssocID="{F51EB303-A78D-D042-82F4-A6D43412914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7688C717-E75E-314C-B89C-8707791DDF75}" type="pres">
      <dgm:prSet presAssocID="{F51EB303-A78D-D042-82F4-A6D434129146}" presName="negativeSpace" presStyleCnt="0"/>
      <dgm:spPr/>
    </dgm:pt>
    <dgm:pt modelId="{97D1A5F6-CD55-E84B-A06C-AC806A87BF68}" type="pres">
      <dgm:prSet presAssocID="{F51EB303-A78D-D042-82F4-A6D434129146}" presName="childText" presStyleLbl="conFgAcc1" presStyleIdx="0" presStyleCnt="7">
        <dgm:presLayoutVars>
          <dgm:bulletEnabled val="1"/>
        </dgm:presLayoutVars>
      </dgm:prSet>
      <dgm:spPr/>
    </dgm:pt>
    <dgm:pt modelId="{C81274E8-0C39-9841-8B18-D8E75F8D3EF5}" type="pres">
      <dgm:prSet presAssocID="{B9F6BB09-366C-B545-9434-5FF9DB0E1E62}" presName="spaceBetweenRectangles" presStyleCnt="0"/>
      <dgm:spPr/>
    </dgm:pt>
    <dgm:pt modelId="{9114D8D1-F912-1848-8C14-580DBD9B2E95}" type="pres">
      <dgm:prSet presAssocID="{A583A1E5-1E04-3342-941E-F61B4B622013}" presName="parentLin" presStyleCnt="0"/>
      <dgm:spPr/>
    </dgm:pt>
    <dgm:pt modelId="{36564169-D04E-5048-B61C-2E3E227533A7}" type="pres">
      <dgm:prSet presAssocID="{A583A1E5-1E04-3342-941E-F61B4B622013}" presName="parentLeftMargin" presStyleLbl="node1" presStyleIdx="0" presStyleCnt="7"/>
      <dgm:spPr/>
    </dgm:pt>
    <dgm:pt modelId="{CF50D905-E79D-2843-90D4-B5C78D0D0CF6}" type="pres">
      <dgm:prSet presAssocID="{A583A1E5-1E04-3342-941E-F61B4B622013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5A274AB3-B947-AB4A-BF31-842F2ED9BE60}" type="pres">
      <dgm:prSet presAssocID="{A583A1E5-1E04-3342-941E-F61B4B622013}" presName="negativeSpace" presStyleCnt="0"/>
      <dgm:spPr/>
    </dgm:pt>
    <dgm:pt modelId="{654247D6-4D08-6A4F-8285-2B85F3F4D08D}" type="pres">
      <dgm:prSet presAssocID="{A583A1E5-1E04-3342-941E-F61B4B622013}" presName="childText" presStyleLbl="conFgAcc1" presStyleIdx="1" presStyleCnt="7">
        <dgm:presLayoutVars>
          <dgm:bulletEnabled val="1"/>
        </dgm:presLayoutVars>
      </dgm:prSet>
      <dgm:spPr/>
    </dgm:pt>
    <dgm:pt modelId="{546D38AF-FD38-0F43-BF5F-9024F54AA958}" type="pres">
      <dgm:prSet presAssocID="{BB1B9057-378B-4A4C-9E20-F2BE8BC9F496}" presName="spaceBetweenRectangles" presStyleCnt="0"/>
      <dgm:spPr/>
    </dgm:pt>
    <dgm:pt modelId="{68E289CA-52C9-2948-8F98-FBBABE9E8E56}" type="pres">
      <dgm:prSet presAssocID="{CCBF237F-4C6A-3D44-96DB-E37AA5D591EC}" presName="parentLin" presStyleCnt="0"/>
      <dgm:spPr/>
    </dgm:pt>
    <dgm:pt modelId="{4CB4B40A-1150-4A40-A9D0-3ED65C32BDDA}" type="pres">
      <dgm:prSet presAssocID="{CCBF237F-4C6A-3D44-96DB-E37AA5D591EC}" presName="parentLeftMargin" presStyleLbl="node1" presStyleIdx="1" presStyleCnt="7"/>
      <dgm:spPr/>
    </dgm:pt>
    <dgm:pt modelId="{B52D4275-9AC5-3243-841B-480BD9714389}" type="pres">
      <dgm:prSet presAssocID="{CCBF237F-4C6A-3D44-96DB-E37AA5D591EC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04D324AA-2589-0743-8C08-63EC51981AB9}" type="pres">
      <dgm:prSet presAssocID="{CCBF237F-4C6A-3D44-96DB-E37AA5D591EC}" presName="negativeSpace" presStyleCnt="0"/>
      <dgm:spPr/>
    </dgm:pt>
    <dgm:pt modelId="{0EBB7542-FD1C-F549-9613-B3382B57A30B}" type="pres">
      <dgm:prSet presAssocID="{CCBF237F-4C6A-3D44-96DB-E37AA5D591EC}" presName="childText" presStyleLbl="conFgAcc1" presStyleIdx="2" presStyleCnt="7">
        <dgm:presLayoutVars>
          <dgm:bulletEnabled val="1"/>
        </dgm:presLayoutVars>
      </dgm:prSet>
      <dgm:spPr/>
    </dgm:pt>
    <dgm:pt modelId="{47CF97FA-92BB-0A4D-846F-A2BA610BFC9C}" type="pres">
      <dgm:prSet presAssocID="{30498BB9-7B14-1A4D-AADF-C4ABAD426A95}" presName="spaceBetweenRectangles" presStyleCnt="0"/>
      <dgm:spPr/>
    </dgm:pt>
    <dgm:pt modelId="{3624E071-E173-754A-B201-FEC2F11C2BC7}" type="pres">
      <dgm:prSet presAssocID="{95C8E0EA-7C18-924D-951F-13C53CF72328}" presName="parentLin" presStyleCnt="0"/>
      <dgm:spPr/>
    </dgm:pt>
    <dgm:pt modelId="{D7F6FA8E-1C51-9C46-AD74-B6B48471693D}" type="pres">
      <dgm:prSet presAssocID="{95C8E0EA-7C18-924D-951F-13C53CF72328}" presName="parentLeftMargin" presStyleLbl="node1" presStyleIdx="2" presStyleCnt="7"/>
      <dgm:spPr/>
    </dgm:pt>
    <dgm:pt modelId="{2FEEA471-3F41-7D4D-8502-3CEBD8B18E76}" type="pres">
      <dgm:prSet presAssocID="{95C8E0EA-7C18-924D-951F-13C53CF72328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7A83A631-B9E8-D242-A6A7-35B0C714570F}" type="pres">
      <dgm:prSet presAssocID="{95C8E0EA-7C18-924D-951F-13C53CF72328}" presName="negativeSpace" presStyleCnt="0"/>
      <dgm:spPr/>
    </dgm:pt>
    <dgm:pt modelId="{52B41192-C565-BB4B-B06B-C2B22AC50319}" type="pres">
      <dgm:prSet presAssocID="{95C8E0EA-7C18-924D-951F-13C53CF72328}" presName="childText" presStyleLbl="conFgAcc1" presStyleIdx="3" presStyleCnt="7">
        <dgm:presLayoutVars>
          <dgm:bulletEnabled val="1"/>
        </dgm:presLayoutVars>
      </dgm:prSet>
      <dgm:spPr/>
    </dgm:pt>
    <dgm:pt modelId="{67D59D36-2E3F-304D-B2AF-87A1C736979F}" type="pres">
      <dgm:prSet presAssocID="{7940205A-ACE4-1A40-90D0-D2DD64D4CB7D}" presName="spaceBetweenRectangles" presStyleCnt="0"/>
      <dgm:spPr/>
    </dgm:pt>
    <dgm:pt modelId="{9E13B0FE-3C16-FD4F-B5DD-658042A09388}" type="pres">
      <dgm:prSet presAssocID="{593402E9-8C30-CB42-B4BA-DFB60D620B6B}" presName="parentLin" presStyleCnt="0"/>
      <dgm:spPr/>
    </dgm:pt>
    <dgm:pt modelId="{23CEE00D-7A78-C74F-98D5-4C089244FEC7}" type="pres">
      <dgm:prSet presAssocID="{593402E9-8C30-CB42-B4BA-DFB60D620B6B}" presName="parentLeftMargin" presStyleLbl="node1" presStyleIdx="3" presStyleCnt="7"/>
      <dgm:spPr/>
    </dgm:pt>
    <dgm:pt modelId="{63FA664B-64A4-9046-B83D-759A62E68595}" type="pres">
      <dgm:prSet presAssocID="{593402E9-8C30-CB42-B4BA-DFB60D620B6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131A7D6C-FB5B-4445-AA05-E2C8ADA33635}" type="pres">
      <dgm:prSet presAssocID="{593402E9-8C30-CB42-B4BA-DFB60D620B6B}" presName="negativeSpace" presStyleCnt="0"/>
      <dgm:spPr/>
    </dgm:pt>
    <dgm:pt modelId="{46276706-D4F9-4048-BBED-68F79604755E}" type="pres">
      <dgm:prSet presAssocID="{593402E9-8C30-CB42-B4BA-DFB60D620B6B}" presName="childText" presStyleLbl="conFgAcc1" presStyleIdx="4" presStyleCnt="7">
        <dgm:presLayoutVars>
          <dgm:bulletEnabled val="1"/>
        </dgm:presLayoutVars>
      </dgm:prSet>
      <dgm:spPr/>
    </dgm:pt>
    <dgm:pt modelId="{ABF5512C-D2AC-BD44-A451-BD5BFCCF6265}" type="pres">
      <dgm:prSet presAssocID="{DA3BB187-A45D-FC43-8759-0E4333BCC6FA}" presName="spaceBetweenRectangles" presStyleCnt="0"/>
      <dgm:spPr/>
    </dgm:pt>
    <dgm:pt modelId="{A336A187-5F63-9D49-962D-821571CA98D1}" type="pres">
      <dgm:prSet presAssocID="{4A2D47EC-B0F5-CC49-B33F-B8B49A6E7FEF}" presName="parentLin" presStyleCnt="0"/>
      <dgm:spPr/>
    </dgm:pt>
    <dgm:pt modelId="{1A715DEF-23C1-8B48-9DA1-A7CE89637A90}" type="pres">
      <dgm:prSet presAssocID="{4A2D47EC-B0F5-CC49-B33F-B8B49A6E7FEF}" presName="parentLeftMargin" presStyleLbl="node1" presStyleIdx="4" presStyleCnt="7"/>
      <dgm:spPr/>
    </dgm:pt>
    <dgm:pt modelId="{482337D1-0290-6B46-9C51-77EF57E95C71}" type="pres">
      <dgm:prSet presAssocID="{4A2D47EC-B0F5-CC49-B33F-B8B49A6E7FEF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952DCE12-A071-CE45-BA36-8C49C8701912}" type="pres">
      <dgm:prSet presAssocID="{4A2D47EC-B0F5-CC49-B33F-B8B49A6E7FEF}" presName="negativeSpace" presStyleCnt="0"/>
      <dgm:spPr/>
    </dgm:pt>
    <dgm:pt modelId="{7D13D29A-D38E-954A-837A-FBE39F30F647}" type="pres">
      <dgm:prSet presAssocID="{4A2D47EC-B0F5-CC49-B33F-B8B49A6E7FEF}" presName="childText" presStyleLbl="conFgAcc1" presStyleIdx="5" presStyleCnt="7">
        <dgm:presLayoutVars>
          <dgm:bulletEnabled val="1"/>
        </dgm:presLayoutVars>
      </dgm:prSet>
      <dgm:spPr/>
    </dgm:pt>
    <dgm:pt modelId="{87876C54-2492-5448-A83F-3D1BEC294A38}" type="pres">
      <dgm:prSet presAssocID="{C9AF4C83-8951-6D48-9889-2791603B7377}" presName="spaceBetweenRectangles" presStyleCnt="0"/>
      <dgm:spPr/>
    </dgm:pt>
    <dgm:pt modelId="{34D99BBA-98B7-B346-9134-DD8DBDAFFEE2}" type="pres">
      <dgm:prSet presAssocID="{3256B622-5414-B54D-BE5C-4B210CBE2BAE}" presName="parentLin" presStyleCnt="0"/>
      <dgm:spPr/>
    </dgm:pt>
    <dgm:pt modelId="{B821DAF8-CF5F-AF4C-8049-41258FE71EDE}" type="pres">
      <dgm:prSet presAssocID="{3256B622-5414-B54D-BE5C-4B210CBE2BAE}" presName="parentLeftMargin" presStyleLbl="node1" presStyleIdx="5" presStyleCnt="7"/>
      <dgm:spPr/>
    </dgm:pt>
    <dgm:pt modelId="{E827D17F-9EEC-9044-880A-199A81746405}" type="pres">
      <dgm:prSet presAssocID="{3256B622-5414-B54D-BE5C-4B210CBE2BAE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B05D6F1B-7D0E-CB49-9AB4-F09C5B3633BE}" type="pres">
      <dgm:prSet presAssocID="{3256B622-5414-B54D-BE5C-4B210CBE2BAE}" presName="negativeSpace" presStyleCnt="0"/>
      <dgm:spPr/>
    </dgm:pt>
    <dgm:pt modelId="{9D5F38C9-9BF9-3148-9BF4-4058DA6513DF}" type="pres">
      <dgm:prSet presAssocID="{3256B622-5414-B54D-BE5C-4B210CBE2BAE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210A5C06-615B-A84A-91B9-BB105BAAC620}" type="presOf" srcId="{4A2D47EC-B0F5-CC49-B33F-B8B49A6E7FEF}" destId="{482337D1-0290-6B46-9C51-77EF57E95C71}" srcOrd="1" destOrd="0" presId="urn:microsoft.com/office/officeart/2005/8/layout/list1"/>
    <dgm:cxn modelId="{33C3C80B-3B46-514D-BBD6-8E44691000BB}" type="presOf" srcId="{593402E9-8C30-CB42-B4BA-DFB60D620B6B}" destId="{63FA664B-64A4-9046-B83D-759A62E68595}" srcOrd="1" destOrd="0" presId="urn:microsoft.com/office/officeart/2005/8/layout/list1"/>
    <dgm:cxn modelId="{C2902813-02A1-034A-9B32-72386D2E1571}" srcId="{493B0163-60F8-C24D-99D7-D67DB2B889E1}" destId="{F51EB303-A78D-D042-82F4-A6D434129146}" srcOrd="0" destOrd="0" parTransId="{F5FF1A83-EF2A-5544-9372-2E23423BF0FB}" sibTransId="{B9F6BB09-366C-B545-9434-5FF9DB0E1E62}"/>
    <dgm:cxn modelId="{7D431A1A-18DA-114F-9BA0-DBC82FCA175E}" srcId="{493B0163-60F8-C24D-99D7-D67DB2B889E1}" destId="{4A2D47EC-B0F5-CC49-B33F-B8B49A6E7FEF}" srcOrd="5" destOrd="0" parTransId="{4A9829AF-8118-DE45-986E-0BDACAB1AFD3}" sibTransId="{C9AF4C83-8951-6D48-9889-2791603B7377}"/>
    <dgm:cxn modelId="{0D6EF51E-9B13-9449-9A39-1304CCA87277}" type="presOf" srcId="{493B0163-60F8-C24D-99D7-D67DB2B889E1}" destId="{C595FDA5-0FF1-784E-B656-52642C161605}" srcOrd="0" destOrd="0" presId="urn:microsoft.com/office/officeart/2005/8/layout/list1"/>
    <dgm:cxn modelId="{BF21274C-ADA4-5442-A596-7415DE828E4F}" type="presOf" srcId="{4A2D47EC-B0F5-CC49-B33F-B8B49A6E7FEF}" destId="{1A715DEF-23C1-8B48-9DA1-A7CE89637A90}" srcOrd="0" destOrd="0" presId="urn:microsoft.com/office/officeart/2005/8/layout/list1"/>
    <dgm:cxn modelId="{632B484C-3A03-3642-9A5B-4BD354DC95EF}" srcId="{493B0163-60F8-C24D-99D7-D67DB2B889E1}" destId="{95C8E0EA-7C18-924D-951F-13C53CF72328}" srcOrd="3" destOrd="0" parTransId="{F640CA77-D3CA-4641-94F6-9E5E3F7AA695}" sibTransId="{7940205A-ACE4-1A40-90D0-D2DD64D4CB7D}"/>
    <dgm:cxn modelId="{1254586C-8B04-4D43-A459-2D287666083D}" srcId="{493B0163-60F8-C24D-99D7-D67DB2B889E1}" destId="{3256B622-5414-B54D-BE5C-4B210CBE2BAE}" srcOrd="6" destOrd="0" parTransId="{347F6889-622F-664C-B084-69DAC344704A}" sibTransId="{31D2CC2D-70F4-8541-BA53-147C27D917AE}"/>
    <dgm:cxn modelId="{26641273-B11A-784C-9665-9528CB7235C2}" type="presOf" srcId="{F51EB303-A78D-D042-82F4-A6D434129146}" destId="{CD3FBD46-0DA2-5641-A6F1-74D37ADF13AD}" srcOrd="1" destOrd="0" presId="urn:microsoft.com/office/officeart/2005/8/layout/list1"/>
    <dgm:cxn modelId="{57D0B876-040D-0949-8633-8F866AA16B5A}" srcId="{493B0163-60F8-C24D-99D7-D67DB2B889E1}" destId="{CCBF237F-4C6A-3D44-96DB-E37AA5D591EC}" srcOrd="2" destOrd="0" parTransId="{C3FEC71D-7456-DF4B-B7A3-7C46E28EE0ED}" sibTransId="{30498BB9-7B14-1A4D-AADF-C4ABAD426A95}"/>
    <dgm:cxn modelId="{27D5C67A-18BF-1048-ADF3-43E59B98481C}" type="presOf" srcId="{95C8E0EA-7C18-924D-951F-13C53CF72328}" destId="{D7F6FA8E-1C51-9C46-AD74-B6B48471693D}" srcOrd="0" destOrd="0" presId="urn:microsoft.com/office/officeart/2005/8/layout/list1"/>
    <dgm:cxn modelId="{54735382-25ED-644A-BD91-FC30E486A073}" type="presOf" srcId="{A583A1E5-1E04-3342-941E-F61B4B622013}" destId="{36564169-D04E-5048-B61C-2E3E227533A7}" srcOrd="0" destOrd="0" presId="urn:microsoft.com/office/officeart/2005/8/layout/list1"/>
    <dgm:cxn modelId="{DDD17CB1-A54D-2340-9DFB-229B96B4A463}" type="presOf" srcId="{3256B622-5414-B54D-BE5C-4B210CBE2BAE}" destId="{E827D17F-9EEC-9044-880A-199A81746405}" srcOrd="1" destOrd="0" presId="urn:microsoft.com/office/officeart/2005/8/layout/list1"/>
    <dgm:cxn modelId="{372CD8B3-E375-444E-85BE-C1E31682989A}" type="presOf" srcId="{CCBF237F-4C6A-3D44-96DB-E37AA5D591EC}" destId="{B52D4275-9AC5-3243-841B-480BD9714389}" srcOrd="1" destOrd="0" presId="urn:microsoft.com/office/officeart/2005/8/layout/list1"/>
    <dgm:cxn modelId="{7279BFBB-28EE-F24F-A151-C89903875EDD}" type="presOf" srcId="{593402E9-8C30-CB42-B4BA-DFB60D620B6B}" destId="{23CEE00D-7A78-C74F-98D5-4C089244FEC7}" srcOrd="0" destOrd="0" presId="urn:microsoft.com/office/officeart/2005/8/layout/list1"/>
    <dgm:cxn modelId="{E9E138CA-D941-5E42-BF80-234E3874FCAE}" type="presOf" srcId="{F51EB303-A78D-D042-82F4-A6D434129146}" destId="{1448AD71-6441-E34E-9015-92D6D2B13878}" srcOrd="0" destOrd="0" presId="urn:microsoft.com/office/officeart/2005/8/layout/list1"/>
    <dgm:cxn modelId="{2C5F44DC-0E8F-C842-904D-8D01D26A419A}" type="presOf" srcId="{A583A1E5-1E04-3342-941E-F61B4B622013}" destId="{CF50D905-E79D-2843-90D4-B5C78D0D0CF6}" srcOrd="1" destOrd="0" presId="urn:microsoft.com/office/officeart/2005/8/layout/list1"/>
    <dgm:cxn modelId="{EB1B6EE4-2D22-6449-B8D2-0DEE18D3EDD1}" type="presOf" srcId="{95C8E0EA-7C18-924D-951F-13C53CF72328}" destId="{2FEEA471-3F41-7D4D-8502-3CEBD8B18E76}" srcOrd="1" destOrd="0" presId="urn:microsoft.com/office/officeart/2005/8/layout/list1"/>
    <dgm:cxn modelId="{C90884F3-A3CF-A345-B239-90985C6745F2}" srcId="{493B0163-60F8-C24D-99D7-D67DB2B889E1}" destId="{593402E9-8C30-CB42-B4BA-DFB60D620B6B}" srcOrd="4" destOrd="0" parTransId="{323B3E32-64C9-4545-BEAD-CFBB50C11A7C}" sibTransId="{DA3BB187-A45D-FC43-8759-0E4333BCC6FA}"/>
    <dgm:cxn modelId="{503019F6-E60A-7D4C-B618-6C9362A252FD}" type="presOf" srcId="{3256B622-5414-B54D-BE5C-4B210CBE2BAE}" destId="{B821DAF8-CF5F-AF4C-8049-41258FE71EDE}" srcOrd="0" destOrd="0" presId="urn:microsoft.com/office/officeart/2005/8/layout/list1"/>
    <dgm:cxn modelId="{1E809AFB-D89B-A243-8E37-E2B4D0A36880}" srcId="{493B0163-60F8-C24D-99D7-D67DB2B889E1}" destId="{A583A1E5-1E04-3342-941E-F61B4B622013}" srcOrd="1" destOrd="0" parTransId="{F9DC1F07-420A-924A-98A3-5658BCCA7FA9}" sibTransId="{BB1B9057-378B-4A4C-9E20-F2BE8BC9F496}"/>
    <dgm:cxn modelId="{507468FF-4CD0-A844-8EB3-52E88B1DF738}" type="presOf" srcId="{CCBF237F-4C6A-3D44-96DB-E37AA5D591EC}" destId="{4CB4B40A-1150-4A40-A9D0-3ED65C32BDDA}" srcOrd="0" destOrd="0" presId="urn:microsoft.com/office/officeart/2005/8/layout/list1"/>
    <dgm:cxn modelId="{561BC8E1-AED8-424F-8E82-3DA678BFD3D4}" type="presParOf" srcId="{C595FDA5-0FF1-784E-B656-52642C161605}" destId="{993E15EC-EF57-7B4D-BB69-AE279B94828F}" srcOrd="0" destOrd="0" presId="urn:microsoft.com/office/officeart/2005/8/layout/list1"/>
    <dgm:cxn modelId="{196264FC-EFF5-BA47-9684-64D85E2D5594}" type="presParOf" srcId="{993E15EC-EF57-7B4D-BB69-AE279B94828F}" destId="{1448AD71-6441-E34E-9015-92D6D2B13878}" srcOrd="0" destOrd="0" presId="urn:microsoft.com/office/officeart/2005/8/layout/list1"/>
    <dgm:cxn modelId="{8375961E-2DF4-0F4D-849B-FF8ED9F2F918}" type="presParOf" srcId="{993E15EC-EF57-7B4D-BB69-AE279B94828F}" destId="{CD3FBD46-0DA2-5641-A6F1-74D37ADF13AD}" srcOrd="1" destOrd="0" presId="urn:microsoft.com/office/officeart/2005/8/layout/list1"/>
    <dgm:cxn modelId="{2073A685-CFA9-DF42-ADED-87F8AE2B872B}" type="presParOf" srcId="{C595FDA5-0FF1-784E-B656-52642C161605}" destId="{7688C717-E75E-314C-B89C-8707791DDF75}" srcOrd="1" destOrd="0" presId="urn:microsoft.com/office/officeart/2005/8/layout/list1"/>
    <dgm:cxn modelId="{731ACFCD-D46B-474A-B1C9-BDEE8CE8F47E}" type="presParOf" srcId="{C595FDA5-0FF1-784E-B656-52642C161605}" destId="{97D1A5F6-CD55-E84B-A06C-AC806A87BF68}" srcOrd="2" destOrd="0" presId="urn:microsoft.com/office/officeart/2005/8/layout/list1"/>
    <dgm:cxn modelId="{08810ED6-D380-364E-956D-9556F9A1364F}" type="presParOf" srcId="{C595FDA5-0FF1-784E-B656-52642C161605}" destId="{C81274E8-0C39-9841-8B18-D8E75F8D3EF5}" srcOrd="3" destOrd="0" presId="urn:microsoft.com/office/officeart/2005/8/layout/list1"/>
    <dgm:cxn modelId="{23D471A7-C23B-4A45-88B5-3BBFB0FA4302}" type="presParOf" srcId="{C595FDA5-0FF1-784E-B656-52642C161605}" destId="{9114D8D1-F912-1848-8C14-580DBD9B2E95}" srcOrd="4" destOrd="0" presId="urn:microsoft.com/office/officeart/2005/8/layout/list1"/>
    <dgm:cxn modelId="{01E3F280-9538-8047-8591-32651CA73AD6}" type="presParOf" srcId="{9114D8D1-F912-1848-8C14-580DBD9B2E95}" destId="{36564169-D04E-5048-B61C-2E3E227533A7}" srcOrd="0" destOrd="0" presId="urn:microsoft.com/office/officeart/2005/8/layout/list1"/>
    <dgm:cxn modelId="{0DF31E98-6BB0-0944-92EE-B27AD167ADF1}" type="presParOf" srcId="{9114D8D1-F912-1848-8C14-580DBD9B2E95}" destId="{CF50D905-E79D-2843-90D4-B5C78D0D0CF6}" srcOrd="1" destOrd="0" presId="urn:microsoft.com/office/officeart/2005/8/layout/list1"/>
    <dgm:cxn modelId="{398E51C2-5AFB-4944-A561-69FA1732AA36}" type="presParOf" srcId="{C595FDA5-0FF1-784E-B656-52642C161605}" destId="{5A274AB3-B947-AB4A-BF31-842F2ED9BE60}" srcOrd="5" destOrd="0" presId="urn:microsoft.com/office/officeart/2005/8/layout/list1"/>
    <dgm:cxn modelId="{A6B697FC-4EA0-2344-AC1A-73D715B0EB23}" type="presParOf" srcId="{C595FDA5-0FF1-784E-B656-52642C161605}" destId="{654247D6-4D08-6A4F-8285-2B85F3F4D08D}" srcOrd="6" destOrd="0" presId="urn:microsoft.com/office/officeart/2005/8/layout/list1"/>
    <dgm:cxn modelId="{AE8D5502-C469-754D-8B4F-F335C9CAB52F}" type="presParOf" srcId="{C595FDA5-0FF1-784E-B656-52642C161605}" destId="{546D38AF-FD38-0F43-BF5F-9024F54AA958}" srcOrd="7" destOrd="0" presId="urn:microsoft.com/office/officeart/2005/8/layout/list1"/>
    <dgm:cxn modelId="{41AB8781-73FA-184C-9CA2-1624C1F31FDC}" type="presParOf" srcId="{C595FDA5-0FF1-784E-B656-52642C161605}" destId="{68E289CA-52C9-2948-8F98-FBBABE9E8E56}" srcOrd="8" destOrd="0" presId="urn:microsoft.com/office/officeart/2005/8/layout/list1"/>
    <dgm:cxn modelId="{D97A95F0-7AFF-6541-9EAD-BF00E6C3CA2B}" type="presParOf" srcId="{68E289CA-52C9-2948-8F98-FBBABE9E8E56}" destId="{4CB4B40A-1150-4A40-A9D0-3ED65C32BDDA}" srcOrd="0" destOrd="0" presId="urn:microsoft.com/office/officeart/2005/8/layout/list1"/>
    <dgm:cxn modelId="{F8CB1192-0294-A341-B98E-CB063A980A3F}" type="presParOf" srcId="{68E289CA-52C9-2948-8F98-FBBABE9E8E56}" destId="{B52D4275-9AC5-3243-841B-480BD9714389}" srcOrd="1" destOrd="0" presId="urn:microsoft.com/office/officeart/2005/8/layout/list1"/>
    <dgm:cxn modelId="{1AE6772D-0E6B-1F47-BA31-1F7B6CE767F3}" type="presParOf" srcId="{C595FDA5-0FF1-784E-B656-52642C161605}" destId="{04D324AA-2589-0743-8C08-63EC51981AB9}" srcOrd="9" destOrd="0" presId="urn:microsoft.com/office/officeart/2005/8/layout/list1"/>
    <dgm:cxn modelId="{E234654A-3967-2F48-AA66-C9A4F097CDF1}" type="presParOf" srcId="{C595FDA5-0FF1-784E-B656-52642C161605}" destId="{0EBB7542-FD1C-F549-9613-B3382B57A30B}" srcOrd="10" destOrd="0" presId="urn:microsoft.com/office/officeart/2005/8/layout/list1"/>
    <dgm:cxn modelId="{8ED496A4-6924-404E-A4F5-1E11FC17D311}" type="presParOf" srcId="{C595FDA5-0FF1-784E-B656-52642C161605}" destId="{47CF97FA-92BB-0A4D-846F-A2BA610BFC9C}" srcOrd="11" destOrd="0" presId="urn:microsoft.com/office/officeart/2005/8/layout/list1"/>
    <dgm:cxn modelId="{8F970005-35B8-1143-AD79-24F8FC3A708B}" type="presParOf" srcId="{C595FDA5-0FF1-784E-B656-52642C161605}" destId="{3624E071-E173-754A-B201-FEC2F11C2BC7}" srcOrd="12" destOrd="0" presId="urn:microsoft.com/office/officeart/2005/8/layout/list1"/>
    <dgm:cxn modelId="{C34C87BC-7CF2-B44C-80B4-CA52AB9B2D95}" type="presParOf" srcId="{3624E071-E173-754A-B201-FEC2F11C2BC7}" destId="{D7F6FA8E-1C51-9C46-AD74-B6B48471693D}" srcOrd="0" destOrd="0" presId="urn:microsoft.com/office/officeart/2005/8/layout/list1"/>
    <dgm:cxn modelId="{CABEF099-2524-004F-A4F6-82DEFD1B4CD0}" type="presParOf" srcId="{3624E071-E173-754A-B201-FEC2F11C2BC7}" destId="{2FEEA471-3F41-7D4D-8502-3CEBD8B18E76}" srcOrd="1" destOrd="0" presId="urn:microsoft.com/office/officeart/2005/8/layout/list1"/>
    <dgm:cxn modelId="{86B82FE3-FE4D-9D4C-8DE7-BC15456C5122}" type="presParOf" srcId="{C595FDA5-0FF1-784E-B656-52642C161605}" destId="{7A83A631-B9E8-D242-A6A7-35B0C714570F}" srcOrd="13" destOrd="0" presId="urn:microsoft.com/office/officeart/2005/8/layout/list1"/>
    <dgm:cxn modelId="{2526D2AC-FDDB-CD45-8C47-2F0C03FACFB7}" type="presParOf" srcId="{C595FDA5-0FF1-784E-B656-52642C161605}" destId="{52B41192-C565-BB4B-B06B-C2B22AC50319}" srcOrd="14" destOrd="0" presId="urn:microsoft.com/office/officeart/2005/8/layout/list1"/>
    <dgm:cxn modelId="{AB8DE5E0-2A76-2C49-9258-2277215B85CF}" type="presParOf" srcId="{C595FDA5-0FF1-784E-B656-52642C161605}" destId="{67D59D36-2E3F-304D-B2AF-87A1C736979F}" srcOrd="15" destOrd="0" presId="urn:microsoft.com/office/officeart/2005/8/layout/list1"/>
    <dgm:cxn modelId="{7A39EA66-2C98-4543-B654-D8098E2918BC}" type="presParOf" srcId="{C595FDA5-0FF1-784E-B656-52642C161605}" destId="{9E13B0FE-3C16-FD4F-B5DD-658042A09388}" srcOrd="16" destOrd="0" presId="urn:microsoft.com/office/officeart/2005/8/layout/list1"/>
    <dgm:cxn modelId="{FB215E88-50DE-FD45-8204-3D7F987B66E1}" type="presParOf" srcId="{9E13B0FE-3C16-FD4F-B5DD-658042A09388}" destId="{23CEE00D-7A78-C74F-98D5-4C089244FEC7}" srcOrd="0" destOrd="0" presId="urn:microsoft.com/office/officeart/2005/8/layout/list1"/>
    <dgm:cxn modelId="{48427E62-4527-E740-A6DB-A2C4A317F825}" type="presParOf" srcId="{9E13B0FE-3C16-FD4F-B5DD-658042A09388}" destId="{63FA664B-64A4-9046-B83D-759A62E68595}" srcOrd="1" destOrd="0" presId="urn:microsoft.com/office/officeart/2005/8/layout/list1"/>
    <dgm:cxn modelId="{0BD65BC9-9993-8242-8A7D-31D53D629E7A}" type="presParOf" srcId="{C595FDA5-0FF1-784E-B656-52642C161605}" destId="{131A7D6C-FB5B-4445-AA05-E2C8ADA33635}" srcOrd="17" destOrd="0" presId="urn:microsoft.com/office/officeart/2005/8/layout/list1"/>
    <dgm:cxn modelId="{FBD74B28-C89D-CD41-9970-3D477FE47FA5}" type="presParOf" srcId="{C595FDA5-0FF1-784E-B656-52642C161605}" destId="{46276706-D4F9-4048-BBED-68F79604755E}" srcOrd="18" destOrd="0" presId="urn:microsoft.com/office/officeart/2005/8/layout/list1"/>
    <dgm:cxn modelId="{15B6C210-E5F2-1749-ADD4-D96002C35CF0}" type="presParOf" srcId="{C595FDA5-0FF1-784E-B656-52642C161605}" destId="{ABF5512C-D2AC-BD44-A451-BD5BFCCF6265}" srcOrd="19" destOrd="0" presId="urn:microsoft.com/office/officeart/2005/8/layout/list1"/>
    <dgm:cxn modelId="{EDFD0E4A-5C90-4B4D-9F1D-DC4F2DF098BB}" type="presParOf" srcId="{C595FDA5-0FF1-784E-B656-52642C161605}" destId="{A336A187-5F63-9D49-962D-821571CA98D1}" srcOrd="20" destOrd="0" presId="urn:microsoft.com/office/officeart/2005/8/layout/list1"/>
    <dgm:cxn modelId="{B6424E2C-7D42-FD48-9CDD-83FBFFD39FA5}" type="presParOf" srcId="{A336A187-5F63-9D49-962D-821571CA98D1}" destId="{1A715DEF-23C1-8B48-9DA1-A7CE89637A90}" srcOrd="0" destOrd="0" presId="urn:microsoft.com/office/officeart/2005/8/layout/list1"/>
    <dgm:cxn modelId="{14FC21A9-A40D-0347-A202-A89B2E16E148}" type="presParOf" srcId="{A336A187-5F63-9D49-962D-821571CA98D1}" destId="{482337D1-0290-6B46-9C51-77EF57E95C71}" srcOrd="1" destOrd="0" presId="urn:microsoft.com/office/officeart/2005/8/layout/list1"/>
    <dgm:cxn modelId="{A5B6CC89-C66B-5F4B-9432-D7D4605B179C}" type="presParOf" srcId="{C595FDA5-0FF1-784E-B656-52642C161605}" destId="{952DCE12-A071-CE45-BA36-8C49C8701912}" srcOrd="21" destOrd="0" presId="urn:microsoft.com/office/officeart/2005/8/layout/list1"/>
    <dgm:cxn modelId="{EBE4E11B-9A36-AA49-908E-F84C18AF8761}" type="presParOf" srcId="{C595FDA5-0FF1-784E-B656-52642C161605}" destId="{7D13D29A-D38E-954A-837A-FBE39F30F647}" srcOrd="22" destOrd="0" presId="urn:microsoft.com/office/officeart/2005/8/layout/list1"/>
    <dgm:cxn modelId="{CB7CCCB4-96FA-AA48-BDA9-3CE5FB6FA815}" type="presParOf" srcId="{C595FDA5-0FF1-784E-B656-52642C161605}" destId="{87876C54-2492-5448-A83F-3D1BEC294A38}" srcOrd="23" destOrd="0" presId="urn:microsoft.com/office/officeart/2005/8/layout/list1"/>
    <dgm:cxn modelId="{587BA8F0-A1F4-3745-8230-E15884871018}" type="presParOf" srcId="{C595FDA5-0FF1-784E-B656-52642C161605}" destId="{34D99BBA-98B7-B346-9134-DD8DBDAFFEE2}" srcOrd="24" destOrd="0" presId="urn:microsoft.com/office/officeart/2005/8/layout/list1"/>
    <dgm:cxn modelId="{50DE3402-D6DE-B044-A036-FC19865FAA3E}" type="presParOf" srcId="{34D99BBA-98B7-B346-9134-DD8DBDAFFEE2}" destId="{B821DAF8-CF5F-AF4C-8049-41258FE71EDE}" srcOrd="0" destOrd="0" presId="urn:microsoft.com/office/officeart/2005/8/layout/list1"/>
    <dgm:cxn modelId="{F351546C-E6F0-FF45-AF84-4DE6EA463976}" type="presParOf" srcId="{34D99BBA-98B7-B346-9134-DD8DBDAFFEE2}" destId="{E827D17F-9EEC-9044-880A-199A81746405}" srcOrd="1" destOrd="0" presId="urn:microsoft.com/office/officeart/2005/8/layout/list1"/>
    <dgm:cxn modelId="{04B4F7C3-5BA1-0646-B26B-D5DBB2B50B8E}" type="presParOf" srcId="{C595FDA5-0FF1-784E-B656-52642C161605}" destId="{B05D6F1B-7D0E-CB49-9AB4-F09C5B3633BE}" srcOrd="25" destOrd="0" presId="urn:microsoft.com/office/officeart/2005/8/layout/list1"/>
    <dgm:cxn modelId="{EE2DD59F-2749-4044-B25C-A1053E3DCF62}" type="presParOf" srcId="{C595FDA5-0FF1-784E-B656-52642C161605}" destId="{9D5F38C9-9BF9-3148-9BF4-4058DA6513DF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EA866E-A35C-E64E-83FB-EE0C2A086A3E}" type="doc">
      <dgm:prSet loTypeId="urn:microsoft.com/office/officeart/2005/8/layout/lProcess3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0456357-54CA-334E-ADA4-EAA4BB34A0AC}">
      <dgm:prSet phldrT="[Text]"/>
      <dgm:spPr/>
      <dgm:t>
        <a:bodyPr/>
        <a:lstStyle/>
        <a:p>
          <a:pPr rtl="0"/>
          <a:r>
            <a:rPr lang="en-US" dirty="0"/>
            <a:t>DNA Sequence (Input)</a:t>
          </a:r>
        </a:p>
      </dgm:t>
    </dgm:pt>
    <dgm:pt modelId="{BA810ADE-80AA-F340-83EA-ECB256A3949B}" type="parTrans" cxnId="{261AC823-CB16-9E40-AF25-51433F7F21FE}">
      <dgm:prSet/>
      <dgm:spPr/>
      <dgm:t>
        <a:bodyPr/>
        <a:lstStyle/>
        <a:p>
          <a:endParaRPr lang="en-US"/>
        </a:p>
      </dgm:t>
    </dgm:pt>
    <dgm:pt modelId="{C60E122C-004E-4C44-AF47-6336782F863C}" type="sibTrans" cxnId="{261AC823-CB16-9E40-AF25-51433F7F21FE}">
      <dgm:prSet/>
      <dgm:spPr/>
      <dgm:t>
        <a:bodyPr/>
        <a:lstStyle/>
        <a:p>
          <a:endParaRPr lang="en-US"/>
        </a:p>
      </dgm:t>
    </dgm:pt>
    <dgm:pt modelId="{6B252C75-8BFE-2E4C-925E-19AC335DFDC9}">
      <dgm:prSet phldrT="[Text]"/>
      <dgm:spPr/>
      <dgm:t>
        <a:bodyPr/>
        <a:lstStyle/>
        <a:p>
          <a:pPr rtl="0"/>
          <a:r>
            <a:rPr lang="en-US" dirty="0"/>
            <a:t>Tokenization</a:t>
          </a:r>
        </a:p>
      </dgm:t>
    </dgm:pt>
    <dgm:pt modelId="{1FF9B565-874E-E547-98B2-F3CCBDFCA150}" type="parTrans" cxnId="{B9EE9458-3BAD-944A-966E-DDB4FB342779}">
      <dgm:prSet/>
      <dgm:spPr/>
      <dgm:t>
        <a:bodyPr/>
        <a:lstStyle/>
        <a:p>
          <a:endParaRPr lang="en-US"/>
        </a:p>
      </dgm:t>
    </dgm:pt>
    <dgm:pt modelId="{A9B64845-D444-3A4C-B1F7-20AAD7B5E6F6}" type="sibTrans" cxnId="{B9EE9458-3BAD-944A-966E-DDB4FB342779}">
      <dgm:prSet/>
      <dgm:spPr/>
      <dgm:t>
        <a:bodyPr/>
        <a:lstStyle/>
        <a:p>
          <a:endParaRPr lang="en-US"/>
        </a:p>
      </dgm:t>
    </dgm:pt>
    <dgm:pt modelId="{70E0DD19-F935-6946-ACC8-7D333A638454}">
      <dgm:prSet phldrT="[Text]"/>
      <dgm:spPr/>
      <dgm:t>
        <a:bodyPr/>
        <a:lstStyle/>
        <a:p>
          <a:pPr rtl="0"/>
          <a:r>
            <a:rPr lang="en-US" dirty="0"/>
            <a:t>Embedding Layer</a:t>
          </a:r>
        </a:p>
      </dgm:t>
    </dgm:pt>
    <dgm:pt modelId="{847591A1-327F-B744-B66B-B4B77FA73C4E}" type="parTrans" cxnId="{9A288BA7-E545-7447-8D8F-B4FCCEEB398F}">
      <dgm:prSet/>
      <dgm:spPr/>
      <dgm:t>
        <a:bodyPr/>
        <a:lstStyle/>
        <a:p>
          <a:endParaRPr lang="en-US"/>
        </a:p>
      </dgm:t>
    </dgm:pt>
    <dgm:pt modelId="{C9BFE9A7-D758-4C49-9A43-A3FC509D7F1A}" type="sibTrans" cxnId="{9A288BA7-E545-7447-8D8F-B4FCCEEB398F}">
      <dgm:prSet/>
      <dgm:spPr/>
      <dgm:t>
        <a:bodyPr/>
        <a:lstStyle/>
        <a:p>
          <a:endParaRPr lang="en-US"/>
        </a:p>
      </dgm:t>
    </dgm:pt>
    <dgm:pt modelId="{239BF23C-B8B5-0144-BF36-E063FD272AE9}">
      <dgm:prSet phldrT="[Text]"/>
      <dgm:spPr/>
      <dgm:t>
        <a:bodyPr/>
        <a:lstStyle/>
        <a:p>
          <a:pPr rtl="0"/>
          <a:r>
            <a:rPr lang="en-US" dirty="0"/>
            <a:t> The raw genomic sequence data</a:t>
          </a:r>
        </a:p>
      </dgm:t>
    </dgm:pt>
    <dgm:pt modelId="{5D0BEB97-C2DD-2F45-9D10-10D19FCEA5B0}" type="parTrans" cxnId="{4AE5C529-7F5A-A94D-8E21-F3047A9D64EB}">
      <dgm:prSet/>
      <dgm:spPr/>
      <dgm:t>
        <a:bodyPr/>
        <a:lstStyle/>
        <a:p>
          <a:endParaRPr lang="en-US"/>
        </a:p>
      </dgm:t>
    </dgm:pt>
    <dgm:pt modelId="{727BDAE1-14DC-B741-A2D9-F459054CE0B4}" type="sibTrans" cxnId="{4AE5C529-7F5A-A94D-8E21-F3047A9D64EB}">
      <dgm:prSet/>
      <dgm:spPr/>
      <dgm:t>
        <a:bodyPr/>
        <a:lstStyle/>
        <a:p>
          <a:endParaRPr lang="en-US"/>
        </a:p>
      </dgm:t>
    </dgm:pt>
    <dgm:pt modelId="{6325C2CC-000E-4441-A03B-7A6DFF71BBC8}">
      <dgm:prSet phldrT="[Text]"/>
      <dgm:spPr/>
      <dgm:t>
        <a:bodyPr/>
        <a:lstStyle/>
        <a:p>
          <a:pPr rtl="0"/>
          <a:r>
            <a:rPr lang="en-US" dirty="0"/>
            <a:t> Foundation for all analysis</a:t>
          </a:r>
        </a:p>
      </dgm:t>
    </dgm:pt>
    <dgm:pt modelId="{D63D71DD-14CA-BE4A-AECC-1691DFBC17D7}" type="parTrans" cxnId="{ECDC5282-DBE3-5C42-8BA5-686246C697F5}">
      <dgm:prSet/>
      <dgm:spPr/>
      <dgm:t>
        <a:bodyPr/>
        <a:lstStyle/>
        <a:p>
          <a:endParaRPr lang="en-US"/>
        </a:p>
      </dgm:t>
    </dgm:pt>
    <dgm:pt modelId="{A941699E-E907-FB49-B12B-C84A5435BCE0}" type="sibTrans" cxnId="{ECDC5282-DBE3-5C42-8BA5-686246C697F5}">
      <dgm:prSet/>
      <dgm:spPr/>
      <dgm:t>
        <a:bodyPr/>
        <a:lstStyle/>
        <a:p>
          <a:endParaRPr lang="en-US"/>
        </a:p>
      </dgm:t>
    </dgm:pt>
    <dgm:pt modelId="{8024CACA-0073-E543-9CF9-B6E9B1E62DF1}">
      <dgm:prSet phldrT="[Text]"/>
      <dgm:spPr/>
      <dgm:t>
        <a:bodyPr/>
        <a:lstStyle/>
        <a:p>
          <a:pPr rtl="0"/>
          <a:r>
            <a:rPr lang="en-US" dirty="0"/>
            <a:t> Breaking down raw DNA sequence into discrete units called tokens</a:t>
          </a:r>
        </a:p>
      </dgm:t>
    </dgm:pt>
    <dgm:pt modelId="{CCF6B0CA-52C5-B141-A280-951D19A9E59D}" type="parTrans" cxnId="{8902DE03-C38C-A640-9F08-3041F06EF8CF}">
      <dgm:prSet/>
      <dgm:spPr/>
      <dgm:t>
        <a:bodyPr/>
        <a:lstStyle/>
        <a:p>
          <a:endParaRPr lang="en-US"/>
        </a:p>
      </dgm:t>
    </dgm:pt>
    <dgm:pt modelId="{B07ABB40-B6EC-D244-8180-DE71BC8CE778}" type="sibTrans" cxnId="{8902DE03-C38C-A640-9F08-3041F06EF8CF}">
      <dgm:prSet/>
      <dgm:spPr/>
      <dgm:t>
        <a:bodyPr/>
        <a:lstStyle/>
        <a:p>
          <a:endParaRPr lang="en-US"/>
        </a:p>
      </dgm:t>
    </dgm:pt>
    <dgm:pt modelId="{12D1B074-6819-AE49-A248-BDA54CD662D4}">
      <dgm:prSet phldrT="[Text]"/>
      <dgm:spPr/>
      <dgm:t>
        <a:bodyPr/>
        <a:lstStyle/>
        <a:p>
          <a:pPr rtl="0"/>
          <a:r>
            <a:rPr lang="en-US" dirty="0"/>
            <a:t> Single nucleotide, </a:t>
          </a:r>
          <a:r>
            <a:rPr lang="en-US" dirty="0" err="1"/>
            <a:t>kmer</a:t>
          </a:r>
          <a:r>
            <a:rPr lang="en-US" dirty="0"/>
            <a:t>, BPE</a:t>
          </a:r>
        </a:p>
      </dgm:t>
    </dgm:pt>
    <dgm:pt modelId="{4FDC03D0-F923-FC43-8202-7CACCA6E6A15}" type="parTrans" cxnId="{A4B75153-B62D-FF41-8FA6-B61FAF9E9F50}">
      <dgm:prSet/>
      <dgm:spPr/>
      <dgm:t>
        <a:bodyPr/>
        <a:lstStyle/>
        <a:p>
          <a:endParaRPr lang="en-US"/>
        </a:p>
      </dgm:t>
    </dgm:pt>
    <dgm:pt modelId="{9A25DC0B-82B4-5145-8FF8-F04F7DA3873D}" type="sibTrans" cxnId="{A4B75153-B62D-FF41-8FA6-B61FAF9E9F50}">
      <dgm:prSet/>
      <dgm:spPr/>
      <dgm:t>
        <a:bodyPr/>
        <a:lstStyle/>
        <a:p>
          <a:endParaRPr lang="en-US"/>
        </a:p>
      </dgm:t>
    </dgm:pt>
    <dgm:pt modelId="{5F30D2F9-4C3E-5D40-A195-B7A4D8521A6D}">
      <dgm:prSet phldrT="[Text]"/>
      <dgm:spPr/>
      <dgm:t>
        <a:bodyPr/>
        <a:lstStyle/>
        <a:p>
          <a:pPr rtl="0"/>
          <a:r>
            <a:rPr lang="en-US" dirty="0"/>
            <a:t> Converting tokens into a dense vector representation</a:t>
          </a:r>
        </a:p>
      </dgm:t>
    </dgm:pt>
    <dgm:pt modelId="{5CE3416E-B6B1-3D41-ADE3-9C63544272EC}" type="parTrans" cxnId="{F6327FD0-B7B7-2045-A3E7-DC57ED778910}">
      <dgm:prSet/>
      <dgm:spPr/>
      <dgm:t>
        <a:bodyPr/>
        <a:lstStyle/>
        <a:p>
          <a:endParaRPr lang="en-US"/>
        </a:p>
      </dgm:t>
    </dgm:pt>
    <dgm:pt modelId="{D79B3D3B-810D-0D47-99B1-60CAD002C85A}" type="sibTrans" cxnId="{F6327FD0-B7B7-2045-A3E7-DC57ED778910}">
      <dgm:prSet/>
      <dgm:spPr/>
      <dgm:t>
        <a:bodyPr/>
        <a:lstStyle/>
        <a:p>
          <a:endParaRPr lang="en-US"/>
        </a:p>
      </dgm:t>
    </dgm:pt>
    <dgm:pt modelId="{9A7A41B8-2E2E-1A4F-A85B-7D1BDC20A703}">
      <dgm:prSet phldrT="[Text]"/>
      <dgm:spPr/>
      <dgm:t>
        <a:bodyPr/>
        <a:lstStyle/>
        <a:p>
          <a:pPr rtl="0"/>
          <a:r>
            <a:rPr lang="en-US" dirty="0"/>
            <a:t> Capturing semantic meaning and context of token within sequence</a:t>
          </a:r>
        </a:p>
      </dgm:t>
    </dgm:pt>
    <dgm:pt modelId="{3A9C3C78-6DAE-F345-A005-08C8A0B57C63}" type="parTrans" cxnId="{D27CFB5C-05DA-D147-A717-8D15BB5C7834}">
      <dgm:prSet/>
      <dgm:spPr/>
      <dgm:t>
        <a:bodyPr/>
        <a:lstStyle/>
        <a:p>
          <a:endParaRPr lang="en-US"/>
        </a:p>
      </dgm:t>
    </dgm:pt>
    <dgm:pt modelId="{6766EEC4-3BA5-2A4A-8603-6A62F44D63B5}" type="sibTrans" cxnId="{D27CFB5C-05DA-D147-A717-8D15BB5C7834}">
      <dgm:prSet/>
      <dgm:spPr/>
      <dgm:t>
        <a:bodyPr/>
        <a:lstStyle/>
        <a:p>
          <a:endParaRPr lang="en-US"/>
        </a:p>
      </dgm:t>
    </dgm:pt>
    <dgm:pt modelId="{A67E9D5E-0A91-D743-8441-AD8B11376A8C}">
      <dgm:prSet phldrT="[Text]"/>
      <dgm:spPr/>
      <dgm:t>
        <a:bodyPr/>
        <a:lstStyle/>
        <a:p>
          <a:pPr rtl="0"/>
          <a:r>
            <a:rPr lang="en-US" dirty="0"/>
            <a:t>Neural Network Model</a:t>
          </a:r>
        </a:p>
      </dgm:t>
    </dgm:pt>
    <dgm:pt modelId="{3535F888-6F36-CB41-9B85-EBB8A42BE649}" type="parTrans" cxnId="{6F922922-F655-9448-BBEE-68D689AB0C6F}">
      <dgm:prSet/>
      <dgm:spPr/>
      <dgm:t>
        <a:bodyPr/>
        <a:lstStyle/>
        <a:p>
          <a:endParaRPr lang="en-US"/>
        </a:p>
      </dgm:t>
    </dgm:pt>
    <dgm:pt modelId="{A4B83C11-C598-A14A-9B15-650910C5CB5E}" type="sibTrans" cxnId="{6F922922-F655-9448-BBEE-68D689AB0C6F}">
      <dgm:prSet/>
      <dgm:spPr/>
      <dgm:t>
        <a:bodyPr/>
        <a:lstStyle/>
        <a:p>
          <a:endParaRPr lang="en-US"/>
        </a:p>
      </dgm:t>
    </dgm:pt>
    <dgm:pt modelId="{D47A8DBB-02DB-8346-A825-73C01B181ECC}">
      <dgm:prSet phldrT="[Text]"/>
      <dgm:spPr/>
      <dgm:t>
        <a:bodyPr/>
        <a:lstStyle/>
        <a:p>
          <a:pPr rtl="0"/>
          <a:r>
            <a:rPr lang="en-US" dirty="0"/>
            <a:t> Core of the DNA Foundation Model, usually based on Transformer architecture (encoder, decoder, or both)</a:t>
          </a:r>
        </a:p>
      </dgm:t>
    </dgm:pt>
    <dgm:pt modelId="{AEF1FB8C-0740-CE40-B536-86039242CE34}" type="parTrans" cxnId="{44652D9F-7CED-6343-BB50-EF674490ACEC}">
      <dgm:prSet/>
      <dgm:spPr/>
      <dgm:t>
        <a:bodyPr/>
        <a:lstStyle/>
        <a:p>
          <a:endParaRPr lang="en-US"/>
        </a:p>
      </dgm:t>
    </dgm:pt>
    <dgm:pt modelId="{5CC2AF46-B1AC-8047-A7F4-313E21B930FF}" type="sibTrans" cxnId="{44652D9F-7CED-6343-BB50-EF674490ACEC}">
      <dgm:prSet/>
      <dgm:spPr/>
      <dgm:t>
        <a:bodyPr/>
        <a:lstStyle/>
        <a:p>
          <a:endParaRPr lang="en-US"/>
        </a:p>
      </dgm:t>
    </dgm:pt>
    <dgm:pt modelId="{6A157DB2-851F-944E-BE76-2AF76426789B}">
      <dgm:prSet phldrT="[Text]"/>
      <dgm:spPr/>
      <dgm:t>
        <a:bodyPr/>
        <a:lstStyle/>
        <a:p>
          <a:pPr rtl="0"/>
          <a:r>
            <a:rPr lang="en-US" dirty="0"/>
            <a:t> Uses mechanisms like self-attention to learn complex relationships and dependencies between tokens</a:t>
          </a:r>
        </a:p>
      </dgm:t>
    </dgm:pt>
    <dgm:pt modelId="{3BD35E59-E1D8-5941-B51C-1DDAE0E0F850}" type="parTrans" cxnId="{6F958158-330D-FC40-9CDB-004CE94DA38C}">
      <dgm:prSet/>
      <dgm:spPr/>
      <dgm:t>
        <a:bodyPr/>
        <a:lstStyle/>
        <a:p>
          <a:endParaRPr lang="en-US"/>
        </a:p>
      </dgm:t>
    </dgm:pt>
    <dgm:pt modelId="{A663D025-031E-6A47-934D-12F35ECB9711}" type="sibTrans" cxnId="{6F958158-330D-FC40-9CDB-004CE94DA38C}">
      <dgm:prSet/>
      <dgm:spPr/>
      <dgm:t>
        <a:bodyPr/>
        <a:lstStyle/>
        <a:p>
          <a:endParaRPr lang="en-US"/>
        </a:p>
      </dgm:t>
    </dgm:pt>
    <dgm:pt modelId="{2B31729C-C207-3F43-BBE5-D29EA8FCB077}">
      <dgm:prSet phldrT="[Text]"/>
      <dgm:spPr/>
      <dgm:t>
        <a:bodyPr/>
        <a:lstStyle/>
        <a:p>
          <a:pPr rtl="0"/>
          <a:r>
            <a:rPr lang="en-US" dirty="0"/>
            <a:t>Output Layer</a:t>
          </a:r>
        </a:p>
        <a:p>
          <a:pPr rtl="0"/>
          <a:r>
            <a:rPr lang="en-US" dirty="0"/>
            <a:t>(Task-Specific)</a:t>
          </a:r>
        </a:p>
      </dgm:t>
    </dgm:pt>
    <dgm:pt modelId="{7A589CD6-D58A-B241-8C7D-403405F71161}" type="parTrans" cxnId="{2757FBAA-7FFE-4944-A5E1-D64A86B302EC}">
      <dgm:prSet/>
      <dgm:spPr/>
      <dgm:t>
        <a:bodyPr/>
        <a:lstStyle/>
        <a:p>
          <a:endParaRPr lang="en-US"/>
        </a:p>
      </dgm:t>
    </dgm:pt>
    <dgm:pt modelId="{4F9E1A73-AC74-3E4A-AB68-3B226A74A5D5}" type="sibTrans" cxnId="{2757FBAA-7FFE-4944-A5E1-D64A86B302EC}">
      <dgm:prSet/>
      <dgm:spPr/>
      <dgm:t>
        <a:bodyPr/>
        <a:lstStyle/>
        <a:p>
          <a:endParaRPr lang="en-US"/>
        </a:p>
      </dgm:t>
    </dgm:pt>
    <dgm:pt modelId="{36D12EC9-C4AD-3546-9E27-A437B876653F}">
      <dgm:prSet phldrT="[Text]"/>
      <dgm:spPr/>
      <dgm:t>
        <a:bodyPr/>
        <a:lstStyle/>
        <a:p>
          <a:pPr rtl="0"/>
          <a:r>
            <a:rPr lang="en-US" dirty="0"/>
            <a:t> Language Modeling Head: For predicting masked tokens during pretraining or generating new DNA sequences</a:t>
          </a:r>
        </a:p>
      </dgm:t>
    </dgm:pt>
    <dgm:pt modelId="{59CF72A5-F18C-9747-AB47-7627DA9E0E49}" type="parTrans" cxnId="{F420E45C-6EE6-E94D-BC03-9506F607D01F}">
      <dgm:prSet/>
      <dgm:spPr/>
      <dgm:t>
        <a:bodyPr/>
        <a:lstStyle/>
        <a:p>
          <a:endParaRPr lang="en-US"/>
        </a:p>
      </dgm:t>
    </dgm:pt>
    <dgm:pt modelId="{7CA9880E-2C19-7348-A37D-50D6FCCD3BCE}" type="sibTrans" cxnId="{F420E45C-6EE6-E94D-BC03-9506F607D01F}">
      <dgm:prSet/>
      <dgm:spPr/>
      <dgm:t>
        <a:bodyPr/>
        <a:lstStyle/>
        <a:p>
          <a:endParaRPr lang="en-US"/>
        </a:p>
      </dgm:t>
    </dgm:pt>
    <dgm:pt modelId="{81BD07FF-8369-EB48-A196-E19E5CE76FA0}">
      <dgm:prSet phldrT="[Text]"/>
      <dgm:spPr/>
      <dgm:t>
        <a:bodyPr/>
        <a:lstStyle/>
        <a:p>
          <a:pPr rtl="0"/>
          <a:r>
            <a:rPr lang="en-US" dirty="0"/>
            <a:t> Regression/Classification Head: For prediction tasks </a:t>
          </a:r>
        </a:p>
      </dgm:t>
    </dgm:pt>
    <dgm:pt modelId="{7D08DA45-313C-164A-825F-616C8B78B439}" type="parTrans" cxnId="{5F6B32EE-60E1-2C4B-98F5-2F946009C12D}">
      <dgm:prSet/>
      <dgm:spPr/>
      <dgm:t>
        <a:bodyPr/>
        <a:lstStyle/>
        <a:p>
          <a:endParaRPr lang="en-US"/>
        </a:p>
      </dgm:t>
    </dgm:pt>
    <dgm:pt modelId="{E050C506-5306-8E4B-A3AE-50E1322D0890}" type="sibTrans" cxnId="{5F6B32EE-60E1-2C4B-98F5-2F946009C12D}">
      <dgm:prSet/>
      <dgm:spPr/>
      <dgm:t>
        <a:bodyPr/>
        <a:lstStyle/>
        <a:p>
          <a:endParaRPr lang="en-US"/>
        </a:p>
      </dgm:t>
    </dgm:pt>
    <dgm:pt modelId="{03E251C8-6DA8-E846-BEB9-9353C4FB32AC}" type="pres">
      <dgm:prSet presAssocID="{05EA866E-A35C-E64E-83FB-EE0C2A086A3E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0CA1B9D-E4CD-A64F-B920-3962E45F9664}" type="pres">
      <dgm:prSet presAssocID="{D0456357-54CA-334E-ADA4-EAA4BB34A0AC}" presName="horFlow" presStyleCnt="0"/>
      <dgm:spPr/>
    </dgm:pt>
    <dgm:pt modelId="{C79DC483-94BD-C442-A3E7-D10334BEFAE9}" type="pres">
      <dgm:prSet presAssocID="{D0456357-54CA-334E-ADA4-EAA4BB34A0AC}" presName="bigChev" presStyleLbl="node1" presStyleIdx="0" presStyleCnt="5"/>
      <dgm:spPr/>
    </dgm:pt>
    <dgm:pt modelId="{B0146E7C-22B3-B340-8F42-DA636CB7CA7E}" type="pres">
      <dgm:prSet presAssocID="{5D0BEB97-C2DD-2F45-9D10-10D19FCEA5B0}" presName="parTrans" presStyleCnt="0"/>
      <dgm:spPr/>
    </dgm:pt>
    <dgm:pt modelId="{7BF2DF47-7148-6545-959C-50981DA8E48C}" type="pres">
      <dgm:prSet presAssocID="{239BF23C-B8B5-0144-BF36-E063FD272AE9}" presName="node" presStyleLbl="alignAccFollowNode1" presStyleIdx="0" presStyleCnt="10">
        <dgm:presLayoutVars>
          <dgm:bulletEnabled val="1"/>
        </dgm:presLayoutVars>
      </dgm:prSet>
      <dgm:spPr/>
    </dgm:pt>
    <dgm:pt modelId="{FB8B0F61-BA4A-EB43-8760-8A1E7821B81E}" type="pres">
      <dgm:prSet presAssocID="{727BDAE1-14DC-B741-A2D9-F459054CE0B4}" presName="sibTrans" presStyleCnt="0"/>
      <dgm:spPr/>
    </dgm:pt>
    <dgm:pt modelId="{CC09AAC5-2C64-C242-B05F-FB3522E37622}" type="pres">
      <dgm:prSet presAssocID="{6325C2CC-000E-4441-A03B-7A6DFF71BBC8}" presName="node" presStyleLbl="alignAccFollowNode1" presStyleIdx="1" presStyleCnt="10">
        <dgm:presLayoutVars>
          <dgm:bulletEnabled val="1"/>
        </dgm:presLayoutVars>
      </dgm:prSet>
      <dgm:spPr/>
    </dgm:pt>
    <dgm:pt modelId="{E382F9C3-CC0E-7444-9079-AE280E5315B7}" type="pres">
      <dgm:prSet presAssocID="{D0456357-54CA-334E-ADA4-EAA4BB34A0AC}" presName="vSp" presStyleCnt="0"/>
      <dgm:spPr/>
    </dgm:pt>
    <dgm:pt modelId="{93DFA281-9857-6B49-8BA6-D6810AE53823}" type="pres">
      <dgm:prSet presAssocID="{6B252C75-8BFE-2E4C-925E-19AC335DFDC9}" presName="horFlow" presStyleCnt="0"/>
      <dgm:spPr/>
    </dgm:pt>
    <dgm:pt modelId="{C566CE7C-F3C2-F340-8398-23C7314E2AE5}" type="pres">
      <dgm:prSet presAssocID="{6B252C75-8BFE-2E4C-925E-19AC335DFDC9}" presName="bigChev" presStyleLbl="node1" presStyleIdx="1" presStyleCnt="5"/>
      <dgm:spPr/>
    </dgm:pt>
    <dgm:pt modelId="{204254C0-9196-9F40-9BE8-97122672E233}" type="pres">
      <dgm:prSet presAssocID="{CCF6B0CA-52C5-B141-A280-951D19A9E59D}" presName="parTrans" presStyleCnt="0"/>
      <dgm:spPr/>
    </dgm:pt>
    <dgm:pt modelId="{ABD5C3A6-5D0E-B64D-893C-C1F14D0FA498}" type="pres">
      <dgm:prSet presAssocID="{8024CACA-0073-E543-9CF9-B6E9B1E62DF1}" presName="node" presStyleLbl="alignAccFollowNode1" presStyleIdx="2" presStyleCnt="10">
        <dgm:presLayoutVars>
          <dgm:bulletEnabled val="1"/>
        </dgm:presLayoutVars>
      </dgm:prSet>
      <dgm:spPr/>
    </dgm:pt>
    <dgm:pt modelId="{334448A6-3853-5F4A-9ECF-2DFBFCD2EE60}" type="pres">
      <dgm:prSet presAssocID="{B07ABB40-B6EC-D244-8180-DE71BC8CE778}" presName="sibTrans" presStyleCnt="0"/>
      <dgm:spPr/>
    </dgm:pt>
    <dgm:pt modelId="{8F41604A-418D-8147-B5C2-5021C76D33CC}" type="pres">
      <dgm:prSet presAssocID="{12D1B074-6819-AE49-A248-BDA54CD662D4}" presName="node" presStyleLbl="alignAccFollowNode1" presStyleIdx="3" presStyleCnt="10">
        <dgm:presLayoutVars>
          <dgm:bulletEnabled val="1"/>
        </dgm:presLayoutVars>
      </dgm:prSet>
      <dgm:spPr/>
    </dgm:pt>
    <dgm:pt modelId="{75D4BFAE-0B57-DF44-AECF-E2FA8456561C}" type="pres">
      <dgm:prSet presAssocID="{6B252C75-8BFE-2E4C-925E-19AC335DFDC9}" presName="vSp" presStyleCnt="0"/>
      <dgm:spPr/>
    </dgm:pt>
    <dgm:pt modelId="{6828E9BD-096A-0846-A361-9C964CDFBF63}" type="pres">
      <dgm:prSet presAssocID="{70E0DD19-F935-6946-ACC8-7D333A638454}" presName="horFlow" presStyleCnt="0"/>
      <dgm:spPr/>
    </dgm:pt>
    <dgm:pt modelId="{86AB13E5-02EF-A548-86A3-152BDC748803}" type="pres">
      <dgm:prSet presAssocID="{70E0DD19-F935-6946-ACC8-7D333A638454}" presName="bigChev" presStyleLbl="node1" presStyleIdx="2" presStyleCnt="5"/>
      <dgm:spPr/>
    </dgm:pt>
    <dgm:pt modelId="{D20842FB-2AAD-7644-B0DE-785C47EBF8BF}" type="pres">
      <dgm:prSet presAssocID="{5CE3416E-B6B1-3D41-ADE3-9C63544272EC}" presName="parTrans" presStyleCnt="0"/>
      <dgm:spPr/>
    </dgm:pt>
    <dgm:pt modelId="{DA615D56-D76F-5B4F-8C1F-26597FF3370A}" type="pres">
      <dgm:prSet presAssocID="{5F30D2F9-4C3E-5D40-A195-B7A4D8521A6D}" presName="node" presStyleLbl="alignAccFollowNode1" presStyleIdx="4" presStyleCnt="10">
        <dgm:presLayoutVars>
          <dgm:bulletEnabled val="1"/>
        </dgm:presLayoutVars>
      </dgm:prSet>
      <dgm:spPr/>
    </dgm:pt>
    <dgm:pt modelId="{C440E417-B143-0840-A792-AA31B187AA5A}" type="pres">
      <dgm:prSet presAssocID="{D79B3D3B-810D-0D47-99B1-60CAD002C85A}" presName="sibTrans" presStyleCnt="0"/>
      <dgm:spPr/>
    </dgm:pt>
    <dgm:pt modelId="{E770256F-DA16-4546-B383-5543FD1EC074}" type="pres">
      <dgm:prSet presAssocID="{9A7A41B8-2E2E-1A4F-A85B-7D1BDC20A703}" presName="node" presStyleLbl="alignAccFollowNode1" presStyleIdx="5" presStyleCnt="10">
        <dgm:presLayoutVars>
          <dgm:bulletEnabled val="1"/>
        </dgm:presLayoutVars>
      </dgm:prSet>
      <dgm:spPr/>
    </dgm:pt>
    <dgm:pt modelId="{229F06B3-5B7C-1146-8B7C-A01E981C3E30}" type="pres">
      <dgm:prSet presAssocID="{70E0DD19-F935-6946-ACC8-7D333A638454}" presName="vSp" presStyleCnt="0"/>
      <dgm:spPr/>
    </dgm:pt>
    <dgm:pt modelId="{ECEB14A9-5E21-CA47-986B-F8EEB6649C41}" type="pres">
      <dgm:prSet presAssocID="{A67E9D5E-0A91-D743-8441-AD8B11376A8C}" presName="horFlow" presStyleCnt="0"/>
      <dgm:spPr/>
    </dgm:pt>
    <dgm:pt modelId="{CAA18C49-3133-3943-B575-F4AFC110ABD0}" type="pres">
      <dgm:prSet presAssocID="{A67E9D5E-0A91-D743-8441-AD8B11376A8C}" presName="bigChev" presStyleLbl="node1" presStyleIdx="3" presStyleCnt="5"/>
      <dgm:spPr/>
    </dgm:pt>
    <dgm:pt modelId="{5593F8C4-4C2A-4647-8B03-424C3227C12D}" type="pres">
      <dgm:prSet presAssocID="{AEF1FB8C-0740-CE40-B536-86039242CE34}" presName="parTrans" presStyleCnt="0"/>
      <dgm:spPr/>
    </dgm:pt>
    <dgm:pt modelId="{FF2C6510-0044-6C40-948A-9EA5C55D96A2}" type="pres">
      <dgm:prSet presAssocID="{D47A8DBB-02DB-8346-A825-73C01B181ECC}" presName="node" presStyleLbl="alignAccFollowNode1" presStyleIdx="6" presStyleCnt="10">
        <dgm:presLayoutVars>
          <dgm:bulletEnabled val="1"/>
        </dgm:presLayoutVars>
      </dgm:prSet>
      <dgm:spPr/>
    </dgm:pt>
    <dgm:pt modelId="{5F59AF64-0A5D-E643-A26C-8B94DBD12418}" type="pres">
      <dgm:prSet presAssocID="{5CC2AF46-B1AC-8047-A7F4-313E21B930FF}" presName="sibTrans" presStyleCnt="0"/>
      <dgm:spPr/>
    </dgm:pt>
    <dgm:pt modelId="{04287955-41A5-3747-BA85-BA04E4749EE7}" type="pres">
      <dgm:prSet presAssocID="{6A157DB2-851F-944E-BE76-2AF76426789B}" presName="node" presStyleLbl="alignAccFollowNode1" presStyleIdx="7" presStyleCnt="10">
        <dgm:presLayoutVars>
          <dgm:bulletEnabled val="1"/>
        </dgm:presLayoutVars>
      </dgm:prSet>
      <dgm:spPr/>
    </dgm:pt>
    <dgm:pt modelId="{6074958D-BF6E-BB40-9599-6D7BE28BBE90}" type="pres">
      <dgm:prSet presAssocID="{A67E9D5E-0A91-D743-8441-AD8B11376A8C}" presName="vSp" presStyleCnt="0"/>
      <dgm:spPr/>
    </dgm:pt>
    <dgm:pt modelId="{3C5C0AE6-6B16-A94A-A9D8-EACBC3D92EEE}" type="pres">
      <dgm:prSet presAssocID="{2B31729C-C207-3F43-BBE5-D29EA8FCB077}" presName="horFlow" presStyleCnt="0"/>
      <dgm:spPr/>
    </dgm:pt>
    <dgm:pt modelId="{82C3A8D1-7CE8-0C43-84C6-C37D1E8D6669}" type="pres">
      <dgm:prSet presAssocID="{2B31729C-C207-3F43-BBE5-D29EA8FCB077}" presName="bigChev" presStyleLbl="node1" presStyleIdx="4" presStyleCnt="5"/>
      <dgm:spPr/>
    </dgm:pt>
    <dgm:pt modelId="{C432D2AE-AB49-6E4B-91F6-BBF97487121B}" type="pres">
      <dgm:prSet presAssocID="{59CF72A5-F18C-9747-AB47-7627DA9E0E49}" presName="parTrans" presStyleCnt="0"/>
      <dgm:spPr/>
    </dgm:pt>
    <dgm:pt modelId="{EA19BEE1-4456-5244-B373-9287D4CA8812}" type="pres">
      <dgm:prSet presAssocID="{36D12EC9-C4AD-3546-9E27-A437B876653F}" presName="node" presStyleLbl="alignAccFollowNode1" presStyleIdx="8" presStyleCnt="10">
        <dgm:presLayoutVars>
          <dgm:bulletEnabled val="1"/>
        </dgm:presLayoutVars>
      </dgm:prSet>
      <dgm:spPr/>
    </dgm:pt>
    <dgm:pt modelId="{53143E4F-A26E-AE4F-AE2F-2A5940C1F103}" type="pres">
      <dgm:prSet presAssocID="{7CA9880E-2C19-7348-A37D-50D6FCCD3BCE}" presName="sibTrans" presStyleCnt="0"/>
      <dgm:spPr/>
    </dgm:pt>
    <dgm:pt modelId="{830990B1-77BF-F248-958F-6E8DD2C439D1}" type="pres">
      <dgm:prSet presAssocID="{81BD07FF-8369-EB48-A196-E19E5CE76FA0}" presName="node" presStyleLbl="alignAccFollowNode1" presStyleIdx="9" presStyleCnt="10">
        <dgm:presLayoutVars>
          <dgm:bulletEnabled val="1"/>
        </dgm:presLayoutVars>
      </dgm:prSet>
      <dgm:spPr/>
    </dgm:pt>
  </dgm:ptLst>
  <dgm:cxnLst>
    <dgm:cxn modelId="{8902DE03-C38C-A640-9F08-3041F06EF8CF}" srcId="{6B252C75-8BFE-2E4C-925E-19AC335DFDC9}" destId="{8024CACA-0073-E543-9CF9-B6E9B1E62DF1}" srcOrd="0" destOrd="0" parTransId="{CCF6B0CA-52C5-B141-A280-951D19A9E59D}" sibTransId="{B07ABB40-B6EC-D244-8180-DE71BC8CE778}"/>
    <dgm:cxn modelId="{8E7DD008-8D4F-E54E-9397-ACD8E8C12559}" type="presOf" srcId="{70E0DD19-F935-6946-ACC8-7D333A638454}" destId="{86AB13E5-02EF-A548-86A3-152BDC748803}" srcOrd="0" destOrd="0" presId="urn:microsoft.com/office/officeart/2005/8/layout/lProcess3"/>
    <dgm:cxn modelId="{0225DA1F-B331-1347-A1D4-967B9A8E1A51}" type="presOf" srcId="{6B252C75-8BFE-2E4C-925E-19AC335DFDC9}" destId="{C566CE7C-F3C2-F340-8398-23C7314E2AE5}" srcOrd="0" destOrd="0" presId="urn:microsoft.com/office/officeart/2005/8/layout/lProcess3"/>
    <dgm:cxn modelId="{6F922922-F655-9448-BBEE-68D689AB0C6F}" srcId="{05EA866E-A35C-E64E-83FB-EE0C2A086A3E}" destId="{A67E9D5E-0A91-D743-8441-AD8B11376A8C}" srcOrd="3" destOrd="0" parTransId="{3535F888-6F36-CB41-9B85-EBB8A42BE649}" sibTransId="{A4B83C11-C598-A14A-9B15-650910C5CB5E}"/>
    <dgm:cxn modelId="{261AC823-CB16-9E40-AF25-51433F7F21FE}" srcId="{05EA866E-A35C-E64E-83FB-EE0C2A086A3E}" destId="{D0456357-54CA-334E-ADA4-EAA4BB34A0AC}" srcOrd="0" destOrd="0" parTransId="{BA810ADE-80AA-F340-83EA-ECB256A3949B}" sibTransId="{C60E122C-004E-4C44-AF47-6336782F863C}"/>
    <dgm:cxn modelId="{4AC2E824-3DA6-7A46-B6E5-8CF6E8BE5C6F}" type="presOf" srcId="{81BD07FF-8369-EB48-A196-E19E5CE76FA0}" destId="{830990B1-77BF-F248-958F-6E8DD2C439D1}" srcOrd="0" destOrd="0" presId="urn:microsoft.com/office/officeart/2005/8/layout/lProcess3"/>
    <dgm:cxn modelId="{4AE5C529-7F5A-A94D-8E21-F3047A9D64EB}" srcId="{D0456357-54CA-334E-ADA4-EAA4BB34A0AC}" destId="{239BF23C-B8B5-0144-BF36-E063FD272AE9}" srcOrd="0" destOrd="0" parTransId="{5D0BEB97-C2DD-2F45-9D10-10D19FCEA5B0}" sibTransId="{727BDAE1-14DC-B741-A2D9-F459054CE0B4}"/>
    <dgm:cxn modelId="{3346DA3B-7BDA-CA44-A4B8-2978364351A6}" type="presOf" srcId="{8024CACA-0073-E543-9CF9-B6E9B1E62DF1}" destId="{ABD5C3A6-5D0E-B64D-893C-C1F14D0FA498}" srcOrd="0" destOrd="0" presId="urn:microsoft.com/office/officeart/2005/8/layout/lProcess3"/>
    <dgm:cxn modelId="{C1E19644-77C9-8540-A23F-45330E11CD62}" type="presOf" srcId="{A67E9D5E-0A91-D743-8441-AD8B11376A8C}" destId="{CAA18C49-3133-3943-B575-F4AFC110ABD0}" srcOrd="0" destOrd="0" presId="urn:microsoft.com/office/officeart/2005/8/layout/lProcess3"/>
    <dgm:cxn modelId="{AE959A46-6E58-5744-81F1-131583FD05B8}" type="presOf" srcId="{9A7A41B8-2E2E-1A4F-A85B-7D1BDC20A703}" destId="{E770256F-DA16-4546-B383-5543FD1EC074}" srcOrd="0" destOrd="0" presId="urn:microsoft.com/office/officeart/2005/8/layout/lProcess3"/>
    <dgm:cxn modelId="{91F8DE52-AEDD-7D40-AC8E-6D48D60748F6}" type="presOf" srcId="{12D1B074-6819-AE49-A248-BDA54CD662D4}" destId="{8F41604A-418D-8147-B5C2-5021C76D33CC}" srcOrd="0" destOrd="0" presId="urn:microsoft.com/office/officeart/2005/8/layout/lProcess3"/>
    <dgm:cxn modelId="{A4B75153-B62D-FF41-8FA6-B61FAF9E9F50}" srcId="{6B252C75-8BFE-2E4C-925E-19AC335DFDC9}" destId="{12D1B074-6819-AE49-A248-BDA54CD662D4}" srcOrd="1" destOrd="0" parTransId="{4FDC03D0-F923-FC43-8202-7CACCA6E6A15}" sibTransId="{9A25DC0B-82B4-5145-8FF8-F04F7DA3873D}"/>
    <dgm:cxn modelId="{6F958158-330D-FC40-9CDB-004CE94DA38C}" srcId="{A67E9D5E-0A91-D743-8441-AD8B11376A8C}" destId="{6A157DB2-851F-944E-BE76-2AF76426789B}" srcOrd="1" destOrd="0" parTransId="{3BD35E59-E1D8-5941-B51C-1DDAE0E0F850}" sibTransId="{A663D025-031E-6A47-934D-12F35ECB9711}"/>
    <dgm:cxn modelId="{B9EE9458-3BAD-944A-966E-DDB4FB342779}" srcId="{05EA866E-A35C-E64E-83FB-EE0C2A086A3E}" destId="{6B252C75-8BFE-2E4C-925E-19AC335DFDC9}" srcOrd="1" destOrd="0" parTransId="{1FF9B565-874E-E547-98B2-F3CCBDFCA150}" sibTransId="{A9B64845-D444-3A4C-B1F7-20AAD7B5E6F6}"/>
    <dgm:cxn modelId="{F420E45C-6EE6-E94D-BC03-9506F607D01F}" srcId="{2B31729C-C207-3F43-BBE5-D29EA8FCB077}" destId="{36D12EC9-C4AD-3546-9E27-A437B876653F}" srcOrd="0" destOrd="0" parTransId="{59CF72A5-F18C-9747-AB47-7627DA9E0E49}" sibTransId="{7CA9880E-2C19-7348-A37D-50D6FCCD3BCE}"/>
    <dgm:cxn modelId="{D27CFB5C-05DA-D147-A717-8D15BB5C7834}" srcId="{70E0DD19-F935-6946-ACC8-7D333A638454}" destId="{9A7A41B8-2E2E-1A4F-A85B-7D1BDC20A703}" srcOrd="1" destOrd="0" parTransId="{3A9C3C78-6DAE-F345-A005-08C8A0B57C63}" sibTransId="{6766EEC4-3BA5-2A4A-8603-6A62F44D63B5}"/>
    <dgm:cxn modelId="{25956D60-2256-974A-9011-85DBDB4CF114}" type="presOf" srcId="{239BF23C-B8B5-0144-BF36-E063FD272AE9}" destId="{7BF2DF47-7148-6545-959C-50981DA8E48C}" srcOrd="0" destOrd="0" presId="urn:microsoft.com/office/officeart/2005/8/layout/lProcess3"/>
    <dgm:cxn modelId="{8B978860-DD12-0D4A-B5D6-2574B69A25A2}" type="presOf" srcId="{36D12EC9-C4AD-3546-9E27-A437B876653F}" destId="{EA19BEE1-4456-5244-B373-9287D4CA8812}" srcOrd="0" destOrd="0" presId="urn:microsoft.com/office/officeart/2005/8/layout/lProcess3"/>
    <dgm:cxn modelId="{81F9126E-BDE7-E64C-A143-A8A3194C02BD}" type="presOf" srcId="{6A157DB2-851F-944E-BE76-2AF76426789B}" destId="{04287955-41A5-3747-BA85-BA04E4749EE7}" srcOrd="0" destOrd="0" presId="urn:microsoft.com/office/officeart/2005/8/layout/lProcess3"/>
    <dgm:cxn modelId="{ECDC5282-DBE3-5C42-8BA5-686246C697F5}" srcId="{D0456357-54CA-334E-ADA4-EAA4BB34A0AC}" destId="{6325C2CC-000E-4441-A03B-7A6DFF71BBC8}" srcOrd="1" destOrd="0" parTransId="{D63D71DD-14CA-BE4A-AECC-1691DFBC17D7}" sibTransId="{A941699E-E907-FB49-B12B-C84A5435BCE0}"/>
    <dgm:cxn modelId="{2FD7878C-B3A4-C04B-843B-7CBF9445032A}" type="presOf" srcId="{6325C2CC-000E-4441-A03B-7A6DFF71BBC8}" destId="{CC09AAC5-2C64-C242-B05F-FB3522E37622}" srcOrd="0" destOrd="0" presId="urn:microsoft.com/office/officeart/2005/8/layout/lProcess3"/>
    <dgm:cxn modelId="{44652D9F-7CED-6343-BB50-EF674490ACEC}" srcId="{A67E9D5E-0A91-D743-8441-AD8B11376A8C}" destId="{D47A8DBB-02DB-8346-A825-73C01B181ECC}" srcOrd="0" destOrd="0" parTransId="{AEF1FB8C-0740-CE40-B536-86039242CE34}" sibTransId="{5CC2AF46-B1AC-8047-A7F4-313E21B930FF}"/>
    <dgm:cxn modelId="{9A288BA7-E545-7447-8D8F-B4FCCEEB398F}" srcId="{05EA866E-A35C-E64E-83FB-EE0C2A086A3E}" destId="{70E0DD19-F935-6946-ACC8-7D333A638454}" srcOrd="2" destOrd="0" parTransId="{847591A1-327F-B744-B66B-B4B77FA73C4E}" sibTransId="{C9BFE9A7-D758-4C49-9A43-A3FC509D7F1A}"/>
    <dgm:cxn modelId="{2757FBAA-7FFE-4944-A5E1-D64A86B302EC}" srcId="{05EA866E-A35C-E64E-83FB-EE0C2A086A3E}" destId="{2B31729C-C207-3F43-BBE5-D29EA8FCB077}" srcOrd="4" destOrd="0" parTransId="{7A589CD6-D58A-B241-8C7D-403405F71161}" sibTransId="{4F9E1A73-AC74-3E4A-AB68-3B226A74A5D5}"/>
    <dgm:cxn modelId="{3E8481AC-6C7F-B04D-85BE-F9BBBDC3225E}" type="presOf" srcId="{D0456357-54CA-334E-ADA4-EAA4BB34A0AC}" destId="{C79DC483-94BD-C442-A3E7-D10334BEFAE9}" srcOrd="0" destOrd="0" presId="urn:microsoft.com/office/officeart/2005/8/layout/lProcess3"/>
    <dgm:cxn modelId="{337B39C7-65DF-584D-938A-9480B612EBC9}" type="presOf" srcId="{5F30D2F9-4C3E-5D40-A195-B7A4D8521A6D}" destId="{DA615D56-D76F-5B4F-8C1F-26597FF3370A}" srcOrd="0" destOrd="0" presId="urn:microsoft.com/office/officeart/2005/8/layout/lProcess3"/>
    <dgm:cxn modelId="{F6327FD0-B7B7-2045-A3E7-DC57ED778910}" srcId="{70E0DD19-F935-6946-ACC8-7D333A638454}" destId="{5F30D2F9-4C3E-5D40-A195-B7A4D8521A6D}" srcOrd="0" destOrd="0" parTransId="{5CE3416E-B6B1-3D41-ADE3-9C63544272EC}" sibTransId="{D79B3D3B-810D-0D47-99B1-60CAD002C85A}"/>
    <dgm:cxn modelId="{07608AD7-FC4F-C042-B2A9-8490E53B437B}" type="presOf" srcId="{2B31729C-C207-3F43-BBE5-D29EA8FCB077}" destId="{82C3A8D1-7CE8-0C43-84C6-C37D1E8D6669}" srcOrd="0" destOrd="0" presId="urn:microsoft.com/office/officeart/2005/8/layout/lProcess3"/>
    <dgm:cxn modelId="{759D9DE3-68CE-0D4B-B2F6-8F8E677A8A7C}" type="presOf" srcId="{D47A8DBB-02DB-8346-A825-73C01B181ECC}" destId="{FF2C6510-0044-6C40-948A-9EA5C55D96A2}" srcOrd="0" destOrd="0" presId="urn:microsoft.com/office/officeart/2005/8/layout/lProcess3"/>
    <dgm:cxn modelId="{C642AAE7-1FB2-E148-9E3B-F7490EDBBD18}" type="presOf" srcId="{05EA866E-A35C-E64E-83FB-EE0C2A086A3E}" destId="{03E251C8-6DA8-E846-BEB9-9353C4FB32AC}" srcOrd="0" destOrd="0" presId="urn:microsoft.com/office/officeart/2005/8/layout/lProcess3"/>
    <dgm:cxn modelId="{5F6B32EE-60E1-2C4B-98F5-2F946009C12D}" srcId="{2B31729C-C207-3F43-BBE5-D29EA8FCB077}" destId="{81BD07FF-8369-EB48-A196-E19E5CE76FA0}" srcOrd="1" destOrd="0" parTransId="{7D08DA45-313C-164A-825F-616C8B78B439}" sibTransId="{E050C506-5306-8E4B-A3AE-50E1322D0890}"/>
    <dgm:cxn modelId="{05C01F36-6409-AF45-8DC4-73B4A7235EBC}" type="presParOf" srcId="{03E251C8-6DA8-E846-BEB9-9353C4FB32AC}" destId="{60CA1B9D-E4CD-A64F-B920-3962E45F9664}" srcOrd="0" destOrd="0" presId="urn:microsoft.com/office/officeart/2005/8/layout/lProcess3"/>
    <dgm:cxn modelId="{34BBCDE4-A691-FC49-98E5-A32372C48EAD}" type="presParOf" srcId="{60CA1B9D-E4CD-A64F-B920-3962E45F9664}" destId="{C79DC483-94BD-C442-A3E7-D10334BEFAE9}" srcOrd="0" destOrd="0" presId="urn:microsoft.com/office/officeart/2005/8/layout/lProcess3"/>
    <dgm:cxn modelId="{13005ADE-E692-E14A-A099-04641446EC3C}" type="presParOf" srcId="{60CA1B9D-E4CD-A64F-B920-3962E45F9664}" destId="{B0146E7C-22B3-B340-8F42-DA636CB7CA7E}" srcOrd="1" destOrd="0" presId="urn:microsoft.com/office/officeart/2005/8/layout/lProcess3"/>
    <dgm:cxn modelId="{3BB65F27-46FB-CC44-9263-261014F997FD}" type="presParOf" srcId="{60CA1B9D-E4CD-A64F-B920-3962E45F9664}" destId="{7BF2DF47-7148-6545-959C-50981DA8E48C}" srcOrd="2" destOrd="0" presId="urn:microsoft.com/office/officeart/2005/8/layout/lProcess3"/>
    <dgm:cxn modelId="{2BAF62C1-ACA1-6D4D-8ED6-BC5D8F41A042}" type="presParOf" srcId="{60CA1B9D-E4CD-A64F-B920-3962E45F9664}" destId="{FB8B0F61-BA4A-EB43-8760-8A1E7821B81E}" srcOrd="3" destOrd="0" presId="urn:microsoft.com/office/officeart/2005/8/layout/lProcess3"/>
    <dgm:cxn modelId="{97958FC8-9E8D-B748-9412-F18179C3CF51}" type="presParOf" srcId="{60CA1B9D-E4CD-A64F-B920-3962E45F9664}" destId="{CC09AAC5-2C64-C242-B05F-FB3522E37622}" srcOrd="4" destOrd="0" presId="urn:microsoft.com/office/officeart/2005/8/layout/lProcess3"/>
    <dgm:cxn modelId="{F46F5057-FCC2-164A-9392-5726766026D8}" type="presParOf" srcId="{03E251C8-6DA8-E846-BEB9-9353C4FB32AC}" destId="{E382F9C3-CC0E-7444-9079-AE280E5315B7}" srcOrd="1" destOrd="0" presId="urn:microsoft.com/office/officeart/2005/8/layout/lProcess3"/>
    <dgm:cxn modelId="{16C620CC-1AC2-C247-8AFB-E672ABE7544C}" type="presParOf" srcId="{03E251C8-6DA8-E846-BEB9-9353C4FB32AC}" destId="{93DFA281-9857-6B49-8BA6-D6810AE53823}" srcOrd="2" destOrd="0" presId="urn:microsoft.com/office/officeart/2005/8/layout/lProcess3"/>
    <dgm:cxn modelId="{02824DB9-2888-3B46-B76F-538811C9DD1F}" type="presParOf" srcId="{93DFA281-9857-6B49-8BA6-D6810AE53823}" destId="{C566CE7C-F3C2-F340-8398-23C7314E2AE5}" srcOrd="0" destOrd="0" presId="urn:microsoft.com/office/officeart/2005/8/layout/lProcess3"/>
    <dgm:cxn modelId="{A21CF42D-91D9-DA4C-AA26-3D3573BC2966}" type="presParOf" srcId="{93DFA281-9857-6B49-8BA6-D6810AE53823}" destId="{204254C0-9196-9F40-9BE8-97122672E233}" srcOrd="1" destOrd="0" presId="urn:microsoft.com/office/officeart/2005/8/layout/lProcess3"/>
    <dgm:cxn modelId="{F60AA1BA-FBF0-454D-9731-7984270473C5}" type="presParOf" srcId="{93DFA281-9857-6B49-8BA6-D6810AE53823}" destId="{ABD5C3A6-5D0E-B64D-893C-C1F14D0FA498}" srcOrd="2" destOrd="0" presId="urn:microsoft.com/office/officeart/2005/8/layout/lProcess3"/>
    <dgm:cxn modelId="{A080242E-2D2B-8F4F-A4CA-D72E6ECF699A}" type="presParOf" srcId="{93DFA281-9857-6B49-8BA6-D6810AE53823}" destId="{334448A6-3853-5F4A-9ECF-2DFBFCD2EE60}" srcOrd="3" destOrd="0" presId="urn:microsoft.com/office/officeart/2005/8/layout/lProcess3"/>
    <dgm:cxn modelId="{A896C717-853C-0441-828A-B3C7811E42E1}" type="presParOf" srcId="{93DFA281-9857-6B49-8BA6-D6810AE53823}" destId="{8F41604A-418D-8147-B5C2-5021C76D33CC}" srcOrd="4" destOrd="0" presId="urn:microsoft.com/office/officeart/2005/8/layout/lProcess3"/>
    <dgm:cxn modelId="{6898CAE2-2277-D640-9723-5184CE82D7DE}" type="presParOf" srcId="{03E251C8-6DA8-E846-BEB9-9353C4FB32AC}" destId="{75D4BFAE-0B57-DF44-AECF-E2FA8456561C}" srcOrd="3" destOrd="0" presId="urn:microsoft.com/office/officeart/2005/8/layout/lProcess3"/>
    <dgm:cxn modelId="{D1C553F8-94AB-0D41-83BF-274C5C4F0364}" type="presParOf" srcId="{03E251C8-6DA8-E846-BEB9-9353C4FB32AC}" destId="{6828E9BD-096A-0846-A361-9C964CDFBF63}" srcOrd="4" destOrd="0" presId="urn:microsoft.com/office/officeart/2005/8/layout/lProcess3"/>
    <dgm:cxn modelId="{DC89CDFF-DB8B-B945-B5BE-2F4948D01784}" type="presParOf" srcId="{6828E9BD-096A-0846-A361-9C964CDFBF63}" destId="{86AB13E5-02EF-A548-86A3-152BDC748803}" srcOrd="0" destOrd="0" presId="urn:microsoft.com/office/officeart/2005/8/layout/lProcess3"/>
    <dgm:cxn modelId="{E695B8FC-18BE-D84B-91E5-43F1E994AAF1}" type="presParOf" srcId="{6828E9BD-096A-0846-A361-9C964CDFBF63}" destId="{D20842FB-2AAD-7644-B0DE-785C47EBF8BF}" srcOrd="1" destOrd="0" presId="urn:microsoft.com/office/officeart/2005/8/layout/lProcess3"/>
    <dgm:cxn modelId="{5E9DE87B-3A08-844A-AEBA-43116AD9980B}" type="presParOf" srcId="{6828E9BD-096A-0846-A361-9C964CDFBF63}" destId="{DA615D56-D76F-5B4F-8C1F-26597FF3370A}" srcOrd="2" destOrd="0" presId="urn:microsoft.com/office/officeart/2005/8/layout/lProcess3"/>
    <dgm:cxn modelId="{7011CD15-0C75-F048-8BF3-4EDBE654C3C7}" type="presParOf" srcId="{6828E9BD-096A-0846-A361-9C964CDFBF63}" destId="{C440E417-B143-0840-A792-AA31B187AA5A}" srcOrd="3" destOrd="0" presId="urn:microsoft.com/office/officeart/2005/8/layout/lProcess3"/>
    <dgm:cxn modelId="{DD9D5155-25AB-B446-B0CE-65F511B2EE30}" type="presParOf" srcId="{6828E9BD-096A-0846-A361-9C964CDFBF63}" destId="{E770256F-DA16-4546-B383-5543FD1EC074}" srcOrd="4" destOrd="0" presId="urn:microsoft.com/office/officeart/2005/8/layout/lProcess3"/>
    <dgm:cxn modelId="{0A7644F6-BF5B-0149-BF1A-10856B07094D}" type="presParOf" srcId="{03E251C8-6DA8-E846-BEB9-9353C4FB32AC}" destId="{229F06B3-5B7C-1146-8B7C-A01E981C3E30}" srcOrd="5" destOrd="0" presId="urn:microsoft.com/office/officeart/2005/8/layout/lProcess3"/>
    <dgm:cxn modelId="{BDF334EC-58A8-A149-8FD9-5FCBB99549F4}" type="presParOf" srcId="{03E251C8-6DA8-E846-BEB9-9353C4FB32AC}" destId="{ECEB14A9-5E21-CA47-986B-F8EEB6649C41}" srcOrd="6" destOrd="0" presId="urn:microsoft.com/office/officeart/2005/8/layout/lProcess3"/>
    <dgm:cxn modelId="{3C2263EF-687B-6D4D-AFF7-A5517E8F75BB}" type="presParOf" srcId="{ECEB14A9-5E21-CA47-986B-F8EEB6649C41}" destId="{CAA18C49-3133-3943-B575-F4AFC110ABD0}" srcOrd="0" destOrd="0" presId="urn:microsoft.com/office/officeart/2005/8/layout/lProcess3"/>
    <dgm:cxn modelId="{F50EA10A-0134-D547-BFEB-897DF43E86E2}" type="presParOf" srcId="{ECEB14A9-5E21-CA47-986B-F8EEB6649C41}" destId="{5593F8C4-4C2A-4647-8B03-424C3227C12D}" srcOrd="1" destOrd="0" presId="urn:microsoft.com/office/officeart/2005/8/layout/lProcess3"/>
    <dgm:cxn modelId="{F891782E-8BB1-D440-94A1-934D714C11E9}" type="presParOf" srcId="{ECEB14A9-5E21-CA47-986B-F8EEB6649C41}" destId="{FF2C6510-0044-6C40-948A-9EA5C55D96A2}" srcOrd="2" destOrd="0" presId="urn:microsoft.com/office/officeart/2005/8/layout/lProcess3"/>
    <dgm:cxn modelId="{EEE4AFDB-362E-C043-9314-67A11BCCE11C}" type="presParOf" srcId="{ECEB14A9-5E21-CA47-986B-F8EEB6649C41}" destId="{5F59AF64-0A5D-E643-A26C-8B94DBD12418}" srcOrd="3" destOrd="0" presId="urn:microsoft.com/office/officeart/2005/8/layout/lProcess3"/>
    <dgm:cxn modelId="{20236205-B6D3-1248-B87F-65AD0364FB6C}" type="presParOf" srcId="{ECEB14A9-5E21-CA47-986B-F8EEB6649C41}" destId="{04287955-41A5-3747-BA85-BA04E4749EE7}" srcOrd="4" destOrd="0" presId="urn:microsoft.com/office/officeart/2005/8/layout/lProcess3"/>
    <dgm:cxn modelId="{0E8FEBCC-DDBB-E54A-92BE-5457913E9BF6}" type="presParOf" srcId="{03E251C8-6DA8-E846-BEB9-9353C4FB32AC}" destId="{6074958D-BF6E-BB40-9599-6D7BE28BBE90}" srcOrd="7" destOrd="0" presId="urn:microsoft.com/office/officeart/2005/8/layout/lProcess3"/>
    <dgm:cxn modelId="{FFE986F3-FD54-CD49-9D4A-C23AEADFB74C}" type="presParOf" srcId="{03E251C8-6DA8-E846-BEB9-9353C4FB32AC}" destId="{3C5C0AE6-6B16-A94A-A9D8-EACBC3D92EEE}" srcOrd="8" destOrd="0" presId="urn:microsoft.com/office/officeart/2005/8/layout/lProcess3"/>
    <dgm:cxn modelId="{4CD68975-707B-FF4C-9C79-4FE6FAEA8FC3}" type="presParOf" srcId="{3C5C0AE6-6B16-A94A-A9D8-EACBC3D92EEE}" destId="{82C3A8D1-7CE8-0C43-84C6-C37D1E8D6669}" srcOrd="0" destOrd="0" presId="urn:microsoft.com/office/officeart/2005/8/layout/lProcess3"/>
    <dgm:cxn modelId="{6935F2C8-0B9A-954B-8B56-26BA4BB565E8}" type="presParOf" srcId="{3C5C0AE6-6B16-A94A-A9D8-EACBC3D92EEE}" destId="{C432D2AE-AB49-6E4B-91F6-BBF97487121B}" srcOrd="1" destOrd="0" presId="urn:microsoft.com/office/officeart/2005/8/layout/lProcess3"/>
    <dgm:cxn modelId="{D4A70642-C8E1-9B4B-B2B9-FB477071EDFA}" type="presParOf" srcId="{3C5C0AE6-6B16-A94A-A9D8-EACBC3D92EEE}" destId="{EA19BEE1-4456-5244-B373-9287D4CA8812}" srcOrd="2" destOrd="0" presId="urn:microsoft.com/office/officeart/2005/8/layout/lProcess3"/>
    <dgm:cxn modelId="{D8F93552-60FA-DB4F-A3FE-A4055B0C1EDB}" type="presParOf" srcId="{3C5C0AE6-6B16-A94A-A9D8-EACBC3D92EEE}" destId="{53143E4F-A26E-AE4F-AE2F-2A5940C1F103}" srcOrd="3" destOrd="0" presId="urn:microsoft.com/office/officeart/2005/8/layout/lProcess3"/>
    <dgm:cxn modelId="{1D98DD1E-29CB-E342-8CE9-25AB0FCE7466}" type="presParOf" srcId="{3C5C0AE6-6B16-A94A-A9D8-EACBC3D92EEE}" destId="{830990B1-77BF-F248-958F-6E8DD2C439D1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39AB35-2BF3-CD4F-80BE-8122C09C070E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83D8E9-52E0-D84D-A8C5-96F5945137A5}">
      <dgm:prSet phldrT="[Text]"/>
      <dgm:spPr/>
      <dgm:t>
        <a:bodyPr/>
        <a:lstStyle/>
        <a:p>
          <a:r>
            <a:rPr lang="en-US" dirty="0"/>
            <a:t>k-</a:t>
          </a:r>
          <a:r>
            <a:rPr lang="en-US" dirty="0" err="1"/>
            <a:t>mer</a:t>
          </a:r>
          <a:r>
            <a:rPr lang="en-US" dirty="0"/>
            <a:t> Tokenization </a:t>
          </a:r>
        </a:p>
      </dgm:t>
    </dgm:pt>
    <dgm:pt modelId="{E2067314-E532-364D-9E42-A2FFC38F8383}" type="parTrans" cxnId="{D793BAC0-2096-4647-99AF-C6F843310D28}">
      <dgm:prSet/>
      <dgm:spPr/>
      <dgm:t>
        <a:bodyPr/>
        <a:lstStyle/>
        <a:p>
          <a:endParaRPr lang="en-US"/>
        </a:p>
      </dgm:t>
    </dgm:pt>
    <dgm:pt modelId="{72845BC5-AE17-AD44-AF40-EF930865E047}" type="sibTrans" cxnId="{D793BAC0-2096-4647-99AF-C6F843310D2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3CF6031-6A6B-C049-936E-CE86B7A1FE05}">
          <dgm:prSet phldrT="[Text]"/>
          <dgm:spPr/>
          <dgm:t>
            <a:bodyPr/>
            <a:lstStyle/>
            <a:p>
              <a:r>
                <a:rPr lang="en-US" dirty="0"/>
                <a:t>Dividing the sequence into overlapping or non-overlapping subsequences of length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𝑘</m:t>
                  </m:r>
                </m:oMath>
              </a14:m>
              <a:r>
                <a:rPr lang="en-US" dirty="0"/>
                <a:t>, Biologically interpretable but fixed length</a:t>
              </a:r>
            </a:p>
          </dgm:t>
        </dgm:pt>
      </mc:Choice>
      <mc:Fallback xmlns="">
        <dgm:pt modelId="{83CF6031-6A6B-C049-936E-CE86B7A1FE05}">
          <dgm:prSet phldrT="[Text]"/>
          <dgm:spPr/>
          <dgm:t>
            <a:bodyPr/>
            <a:lstStyle/>
            <a:p>
              <a:r>
                <a:rPr lang="en-US" dirty="0"/>
                <a:t>Dividing the sequence into overlapping or non-overlapping subsequences of length </a:t>
              </a:r>
              <a:r>
                <a:rPr lang="en-US" b="0" i="0">
                  <a:latin typeface="Cambria Math" panose="02040503050406030204" pitchFamily="18" charset="0"/>
                </a:rPr>
                <a:t>𝑘</a:t>
              </a:r>
              <a:r>
                <a:rPr lang="en-US" dirty="0"/>
                <a:t>, Biologically interpretable but fixed length</a:t>
              </a:r>
            </a:p>
          </dgm:t>
        </dgm:pt>
      </mc:Fallback>
    </mc:AlternateContent>
    <dgm:pt modelId="{BCE60D69-3660-FF41-B0E2-3945F1E7E2C2}" type="parTrans" cxnId="{6B57C905-F6DC-C14E-8307-ACD3B3721441}">
      <dgm:prSet/>
      <dgm:spPr/>
      <dgm:t>
        <a:bodyPr/>
        <a:lstStyle/>
        <a:p>
          <a:endParaRPr lang="en-US"/>
        </a:p>
      </dgm:t>
    </dgm:pt>
    <dgm:pt modelId="{BEDF70AF-8ED3-2D4F-B1D4-F99D9D6A1129}" type="sibTrans" cxnId="{6B57C905-F6DC-C14E-8307-ACD3B3721441}">
      <dgm:prSet/>
      <dgm:spPr/>
      <dgm:t>
        <a:bodyPr/>
        <a:lstStyle/>
        <a:p>
          <a:endParaRPr lang="en-US"/>
        </a:p>
      </dgm:t>
    </dgm:pt>
    <dgm:pt modelId="{2DF4B0EB-BD92-184E-8CAF-29E32EB9C3D1}">
      <dgm:prSet phldrT="[Text]"/>
      <dgm:spPr/>
      <dgm:t>
        <a:bodyPr/>
        <a:lstStyle/>
        <a:p>
          <a:r>
            <a:rPr lang="en-US" dirty="0"/>
            <a:t>Single Nucleotide Tokenization</a:t>
          </a:r>
        </a:p>
      </dgm:t>
    </dgm:pt>
    <dgm:pt modelId="{99BB7A31-284C-4B41-851C-7FA2230B95FF}" type="parTrans" cxnId="{4B8A350B-594B-8D4E-AF36-B79075B82C67}">
      <dgm:prSet/>
      <dgm:spPr/>
      <dgm:t>
        <a:bodyPr/>
        <a:lstStyle/>
        <a:p>
          <a:endParaRPr lang="en-US"/>
        </a:p>
      </dgm:t>
    </dgm:pt>
    <dgm:pt modelId="{CCEFDF4F-9098-6A44-B2CC-5693FF6D9023}" type="sibTrans" cxnId="{4B8A350B-594B-8D4E-AF36-B79075B82C67}">
      <dgm:prSet/>
      <dgm:spPr/>
      <dgm:t>
        <a:bodyPr/>
        <a:lstStyle/>
        <a:p>
          <a:endParaRPr lang="en-US"/>
        </a:p>
      </dgm:t>
    </dgm:pt>
    <dgm:pt modelId="{F11BE9D8-E8DD-FD44-8669-DE209F47A52D}">
      <dgm:prSet phldrT="[Text]"/>
      <dgm:spPr/>
      <dgm:t>
        <a:bodyPr/>
        <a:lstStyle/>
        <a:p>
          <a:pPr rtl="0"/>
          <a:r>
            <a:rPr lang="en-US" dirty="0"/>
            <a:t>Used in DNABERT, Nucleotide Transformer</a:t>
          </a:r>
        </a:p>
      </dgm:t>
    </dgm:pt>
    <dgm:pt modelId="{71A74A11-AAF8-3848-BC2A-57DAB34D726E}" type="parTrans" cxnId="{18C1E2DE-29CC-C048-BA3B-4D24EBC96040}">
      <dgm:prSet/>
      <dgm:spPr/>
      <dgm:t>
        <a:bodyPr/>
        <a:lstStyle/>
        <a:p>
          <a:endParaRPr lang="en-US"/>
        </a:p>
      </dgm:t>
    </dgm:pt>
    <dgm:pt modelId="{B2F17139-03F8-2A4B-9ABE-BBEB60F502DA}" type="sibTrans" cxnId="{18C1E2DE-29CC-C048-BA3B-4D24EBC96040}">
      <dgm:prSet/>
      <dgm:spPr/>
      <dgm:t>
        <a:bodyPr/>
        <a:lstStyle/>
        <a:p>
          <a:endParaRPr lang="en-US"/>
        </a:p>
      </dgm:t>
    </dgm:pt>
    <dgm:pt modelId="{63FD3456-0441-4C4D-94AA-A8B12553EBF2}">
      <dgm:prSet phldrT="[Text]"/>
      <dgm:spPr/>
      <dgm:t>
        <a:bodyPr/>
        <a:lstStyle/>
        <a:p>
          <a:r>
            <a:rPr lang="en-US" dirty="0"/>
            <a:t>Treating each nucleotide (A, C, G, T) as an individual token, long context but high computational cost</a:t>
          </a:r>
        </a:p>
      </dgm:t>
    </dgm:pt>
    <dgm:pt modelId="{6AC92784-3CDD-E94D-8D9F-A80C33555242}" type="parTrans" cxnId="{F9529B56-2FA6-CE41-85F7-82F393C2EF71}">
      <dgm:prSet/>
      <dgm:spPr/>
      <dgm:t>
        <a:bodyPr/>
        <a:lstStyle/>
        <a:p>
          <a:endParaRPr lang="en-US"/>
        </a:p>
      </dgm:t>
    </dgm:pt>
    <dgm:pt modelId="{D534E0D7-EB89-4848-A6D8-3643360EC861}" type="sibTrans" cxnId="{F9529B56-2FA6-CE41-85F7-82F393C2EF71}">
      <dgm:prSet/>
      <dgm:spPr/>
      <dgm:t>
        <a:bodyPr/>
        <a:lstStyle/>
        <a:p>
          <a:endParaRPr lang="en-US"/>
        </a:p>
      </dgm:t>
    </dgm:pt>
    <dgm:pt modelId="{C345C01B-0EBC-654F-97FE-0F807C4EA8B6}">
      <dgm:prSet phldrT="[Text]"/>
      <dgm:spPr/>
      <dgm:t>
        <a:bodyPr/>
        <a:lstStyle/>
        <a:p>
          <a:r>
            <a:rPr lang="en-US" dirty="0"/>
            <a:t>Used in </a:t>
          </a:r>
          <a:r>
            <a:rPr lang="en-US" dirty="0" err="1"/>
            <a:t>HyenaDNA</a:t>
          </a:r>
          <a:r>
            <a:rPr lang="en-US" dirty="0"/>
            <a:t> </a:t>
          </a:r>
        </a:p>
      </dgm:t>
    </dgm:pt>
    <dgm:pt modelId="{E71C465F-4156-FE4A-8D86-3D6CE27F1E33}" type="parTrans" cxnId="{F8137D2A-293D-1F43-9EE1-FE29F7C6C97B}">
      <dgm:prSet/>
      <dgm:spPr/>
      <dgm:t>
        <a:bodyPr/>
        <a:lstStyle/>
        <a:p>
          <a:endParaRPr lang="en-US"/>
        </a:p>
      </dgm:t>
    </dgm:pt>
    <dgm:pt modelId="{D285701E-B2BB-C94A-9EBA-A7A02F4508CB}" type="sibTrans" cxnId="{F8137D2A-293D-1F43-9EE1-FE29F7C6C97B}">
      <dgm:prSet/>
      <dgm:spPr/>
      <dgm:t>
        <a:bodyPr/>
        <a:lstStyle/>
        <a:p>
          <a:endParaRPr lang="en-US"/>
        </a:p>
      </dgm:t>
    </dgm:pt>
    <dgm:pt modelId="{0278E94B-D5D7-A644-9B3A-0BC7FE264144}">
      <dgm:prSet phldrT="[Text]"/>
      <dgm:spPr/>
      <dgm:t>
        <a:bodyPr/>
        <a:lstStyle/>
        <a:p>
          <a:r>
            <a:rPr lang="en-US" dirty="0"/>
            <a:t>Byte Pair Encoding (BPE)</a:t>
          </a:r>
        </a:p>
      </dgm:t>
    </dgm:pt>
    <dgm:pt modelId="{B48BC475-ABE2-5A45-A29B-ADA18904E55A}" type="parTrans" cxnId="{349A43D9-1B95-184D-A1B4-49001C1AC069}">
      <dgm:prSet/>
      <dgm:spPr/>
      <dgm:t>
        <a:bodyPr/>
        <a:lstStyle/>
        <a:p>
          <a:endParaRPr lang="en-US"/>
        </a:p>
      </dgm:t>
    </dgm:pt>
    <dgm:pt modelId="{606E1029-E643-4242-86BF-421F03F74342}" type="sibTrans" cxnId="{349A43D9-1B95-184D-A1B4-49001C1AC069}">
      <dgm:prSet/>
      <dgm:spPr/>
      <dgm:t>
        <a:bodyPr/>
        <a:lstStyle/>
        <a:p>
          <a:endParaRPr lang="en-US"/>
        </a:p>
      </dgm:t>
    </dgm:pt>
    <dgm:pt modelId="{8AB40BCD-D210-8A4A-BB46-C03D84D6C3F1}">
      <dgm:prSet phldrT="[Text]"/>
      <dgm:spPr/>
      <dgm:t>
        <a:bodyPr/>
        <a:lstStyle/>
        <a:p>
          <a:r>
            <a:rPr lang="en-US" dirty="0"/>
            <a:t>Iterative algorithm that searches for nucleotides combinations and builds the vocabulary at the same time. Capture longer motifs but large memory requirements</a:t>
          </a:r>
        </a:p>
      </dgm:t>
    </dgm:pt>
    <dgm:pt modelId="{86509F4E-5275-A14D-AB51-EE01D3D68935}" type="parTrans" cxnId="{94CD0D17-1C36-F84E-8DE5-C8A243865DA4}">
      <dgm:prSet/>
      <dgm:spPr/>
      <dgm:t>
        <a:bodyPr/>
        <a:lstStyle/>
        <a:p>
          <a:endParaRPr lang="en-US"/>
        </a:p>
      </dgm:t>
    </dgm:pt>
    <dgm:pt modelId="{74F1D7CF-44DC-6641-9E2E-6F1D4007862D}" type="sibTrans" cxnId="{94CD0D17-1C36-F84E-8DE5-C8A243865DA4}">
      <dgm:prSet/>
      <dgm:spPr/>
      <dgm:t>
        <a:bodyPr/>
        <a:lstStyle/>
        <a:p>
          <a:endParaRPr lang="en-US"/>
        </a:p>
      </dgm:t>
    </dgm:pt>
    <dgm:pt modelId="{ED909D9B-EE8A-CB47-8CF5-4D3A0F2C9CDF}">
      <dgm:prSet phldrT="[Text]"/>
      <dgm:spPr/>
      <dgm:t>
        <a:bodyPr/>
        <a:lstStyle/>
        <a:p>
          <a:pPr rtl="0"/>
          <a:r>
            <a:rPr lang="en-US" dirty="0"/>
            <a:t>Used in DNABERT-2</a:t>
          </a:r>
        </a:p>
      </dgm:t>
    </dgm:pt>
    <dgm:pt modelId="{695EEC0A-CF5D-AA48-98C2-A5295300BD97}" type="parTrans" cxnId="{B3613611-5BC4-FC4C-9FEA-05B14A7242E8}">
      <dgm:prSet/>
      <dgm:spPr/>
      <dgm:t>
        <a:bodyPr/>
        <a:lstStyle/>
        <a:p>
          <a:endParaRPr lang="en-US"/>
        </a:p>
      </dgm:t>
    </dgm:pt>
    <dgm:pt modelId="{7D1C7BD4-0D8D-8948-8BF1-4B44843BC972}" type="sibTrans" cxnId="{B3613611-5BC4-FC4C-9FEA-05B14A7242E8}">
      <dgm:prSet/>
      <dgm:spPr/>
      <dgm:t>
        <a:bodyPr/>
        <a:lstStyle/>
        <a:p>
          <a:endParaRPr lang="en-US"/>
        </a:p>
      </dgm:t>
    </dgm:pt>
    <dgm:pt modelId="{7DDC643B-0565-DC49-AF8C-7C20A65788CE}" type="pres">
      <dgm:prSet presAssocID="{3F39AB35-2BF3-CD4F-80BE-8122C09C070E}" presName="linear" presStyleCnt="0">
        <dgm:presLayoutVars>
          <dgm:dir/>
          <dgm:animLvl val="lvl"/>
          <dgm:resizeHandles val="exact"/>
        </dgm:presLayoutVars>
      </dgm:prSet>
      <dgm:spPr/>
    </dgm:pt>
    <dgm:pt modelId="{53BC16F2-0D2D-EA40-8784-0794AF51A0DF}" type="pres">
      <dgm:prSet presAssocID="{F083D8E9-52E0-D84D-A8C5-96F5945137A5}" presName="parentLin" presStyleCnt="0"/>
      <dgm:spPr/>
    </dgm:pt>
    <dgm:pt modelId="{F5991C2F-AE21-284E-8F6C-8B6302E3D9FB}" type="pres">
      <dgm:prSet presAssocID="{F083D8E9-52E0-D84D-A8C5-96F5945137A5}" presName="parentLeftMargin" presStyleLbl="node1" presStyleIdx="0" presStyleCnt="3"/>
      <dgm:spPr/>
    </dgm:pt>
    <dgm:pt modelId="{E26A2D3E-D3BC-F348-8C87-5931B85BB271}" type="pres">
      <dgm:prSet presAssocID="{F083D8E9-52E0-D84D-A8C5-96F5945137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3E70106-1963-4546-A1C6-D9C3D991262F}" type="pres">
      <dgm:prSet presAssocID="{F083D8E9-52E0-D84D-A8C5-96F5945137A5}" presName="negativeSpace" presStyleCnt="0"/>
      <dgm:spPr/>
    </dgm:pt>
    <dgm:pt modelId="{BE51C38F-868E-D541-86E7-6BACFEC431EE}" type="pres">
      <dgm:prSet presAssocID="{F083D8E9-52E0-D84D-A8C5-96F5945137A5}" presName="childText" presStyleLbl="conFgAcc1" presStyleIdx="0" presStyleCnt="3">
        <dgm:presLayoutVars>
          <dgm:bulletEnabled val="1"/>
        </dgm:presLayoutVars>
      </dgm:prSet>
      <dgm:spPr/>
    </dgm:pt>
    <dgm:pt modelId="{5483F36D-E9DE-7A45-9BFB-29E29D5E9EBD}" type="pres">
      <dgm:prSet presAssocID="{72845BC5-AE17-AD44-AF40-EF930865E047}" presName="spaceBetweenRectangles" presStyleCnt="0"/>
      <dgm:spPr/>
    </dgm:pt>
    <dgm:pt modelId="{A1D9D435-229B-FF4C-B64D-DFE3ABB228E4}" type="pres">
      <dgm:prSet presAssocID="{2DF4B0EB-BD92-184E-8CAF-29E32EB9C3D1}" presName="parentLin" presStyleCnt="0"/>
      <dgm:spPr/>
    </dgm:pt>
    <dgm:pt modelId="{FEF63D3C-BD1F-0544-B581-DA7866F0489B}" type="pres">
      <dgm:prSet presAssocID="{2DF4B0EB-BD92-184E-8CAF-29E32EB9C3D1}" presName="parentLeftMargin" presStyleLbl="node1" presStyleIdx="0" presStyleCnt="3"/>
      <dgm:spPr/>
    </dgm:pt>
    <dgm:pt modelId="{D18927D0-74BB-B64F-8A32-69829D1B797F}" type="pres">
      <dgm:prSet presAssocID="{2DF4B0EB-BD92-184E-8CAF-29E32EB9C3D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D5D4A32-AFC6-9A4A-977A-7CC1D3A14CBA}" type="pres">
      <dgm:prSet presAssocID="{2DF4B0EB-BD92-184E-8CAF-29E32EB9C3D1}" presName="negativeSpace" presStyleCnt="0"/>
      <dgm:spPr/>
    </dgm:pt>
    <dgm:pt modelId="{0F197C19-53F9-EF41-A47D-125703E1C53A}" type="pres">
      <dgm:prSet presAssocID="{2DF4B0EB-BD92-184E-8CAF-29E32EB9C3D1}" presName="childText" presStyleLbl="conFgAcc1" presStyleIdx="1" presStyleCnt="3">
        <dgm:presLayoutVars>
          <dgm:bulletEnabled val="1"/>
        </dgm:presLayoutVars>
      </dgm:prSet>
      <dgm:spPr/>
    </dgm:pt>
    <dgm:pt modelId="{A4B11084-395B-D34B-969A-5E1925191EA1}" type="pres">
      <dgm:prSet presAssocID="{CCEFDF4F-9098-6A44-B2CC-5693FF6D9023}" presName="spaceBetweenRectangles" presStyleCnt="0"/>
      <dgm:spPr/>
    </dgm:pt>
    <dgm:pt modelId="{18527492-2381-CE49-9D60-4F8EEB248E7F}" type="pres">
      <dgm:prSet presAssocID="{0278E94B-D5D7-A644-9B3A-0BC7FE264144}" presName="parentLin" presStyleCnt="0"/>
      <dgm:spPr/>
    </dgm:pt>
    <dgm:pt modelId="{62CFC56B-090B-7248-97A5-9A357EC98E7A}" type="pres">
      <dgm:prSet presAssocID="{0278E94B-D5D7-A644-9B3A-0BC7FE264144}" presName="parentLeftMargin" presStyleLbl="node1" presStyleIdx="1" presStyleCnt="3"/>
      <dgm:spPr/>
    </dgm:pt>
    <dgm:pt modelId="{D2F4BB0A-1F06-EC4F-BF2D-058268CAEF8B}" type="pres">
      <dgm:prSet presAssocID="{0278E94B-D5D7-A644-9B3A-0BC7FE26414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591A47C-848F-E54B-B210-8E8D3CFF4BA5}" type="pres">
      <dgm:prSet presAssocID="{0278E94B-D5D7-A644-9B3A-0BC7FE264144}" presName="negativeSpace" presStyleCnt="0"/>
      <dgm:spPr/>
    </dgm:pt>
    <dgm:pt modelId="{504D372F-5A6F-6A4C-96A3-203B42A3A191}" type="pres">
      <dgm:prSet presAssocID="{0278E94B-D5D7-A644-9B3A-0BC7FE26414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B57C905-F6DC-C14E-8307-ACD3B3721441}" srcId="{F083D8E9-52E0-D84D-A8C5-96F5945137A5}" destId="{83CF6031-6A6B-C049-936E-CE86B7A1FE05}" srcOrd="0" destOrd="0" parTransId="{BCE60D69-3660-FF41-B0E2-3945F1E7E2C2}" sibTransId="{BEDF70AF-8ED3-2D4F-B1D4-F99D9D6A1129}"/>
    <dgm:cxn modelId="{E3923106-FB27-874C-8CF4-376AB495094E}" type="presOf" srcId="{63FD3456-0441-4C4D-94AA-A8B12553EBF2}" destId="{0F197C19-53F9-EF41-A47D-125703E1C53A}" srcOrd="0" destOrd="0" presId="urn:microsoft.com/office/officeart/2005/8/layout/list1"/>
    <dgm:cxn modelId="{4B8A350B-594B-8D4E-AF36-B79075B82C67}" srcId="{3F39AB35-2BF3-CD4F-80BE-8122C09C070E}" destId="{2DF4B0EB-BD92-184E-8CAF-29E32EB9C3D1}" srcOrd="1" destOrd="0" parTransId="{99BB7A31-284C-4B41-851C-7FA2230B95FF}" sibTransId="{CCEFDF4F-9098-6A44-B2CC-5693FF6D9023}"/>
    <dgm:cxn modelId="{B3613611-5BC4-FC4C-9FEA-05B14A7242E8}" srcId="{0278E94B-D5D7-A644-9B3A-0BC7FE264144}" destId="{ED909D9B-EE8A-CB47-8CF5-4D3A0F2C9CDF}" srcOrd="1" destOrd="0" parTransId="{695EEC0A-CF5D-AA48-98C2-A5295300BD97}" sibTransId="{7D1C7BD4-0D8D-8948-8BF1-4B44843BC972}"/>
    <dgm:cxn modelId="{94CD0D17-1C36-F84E-8DE5-C8A243865DA4}" srcId="{0278E94B-D5D7-A644-9B3A-0BC7FE264144}" destId="{8AB40BCD-D210-8A4A-BB46-C03D84D6C3F1}" srcOrd="0" destOrd="0" parTransId="{86509F4E-5275-A14D-AB51-EE01D3D68935}" sibTransId="{74F1D7CF-44DC-6641-9E2E-6F1D4007862D}"/>
    <dgm:cxn modelId="{EB668920-28B1-0040-A8E3-36997C51BCCC}" type="presOf" srcId="{F11BE9D8-E8DD-FD44-8669-DE209F47A52D}" destId="{BE51C38F-868E-D541-86E7-6BACFEC431EE}" srcOrd="0" destOrd="1" presId="urn:microsoft.com/office/officeart/2005/8/layout/list1"/>
    <dgm:cxn modelId="{F8137D2A-293D-1F43-9EE1-FE29F7C6C97B}" srcId="{2DF4B0EB-BD92-184E-8CAF-29E32EB9C3D1}" destId="{C345C01B-0EBC-654F-97FE-0F807C4EA8B6}" srcOrd="1" destOrd="0" parTransId="{E71C465F-4156-FE4A-8D86-3D6CE27F1E33}" sibTransId="{D285701E-B2BB-C94A-9EBA-A7A02F4508CB}"/>
    <dgm:cxn modelId="{D933DA2D-C742-3C49-BB97-ACC8E4076322}" type="presOf" srcId="{F083D8E9-52E0-D84D-A8C5-96F5945137A5}" destId="{F5991C2F-AE21-284E-8F6C-8B6302E3D9FB}" srcOrd="0" destOrd="0" presId="urn:microsoft.com/office/officeart/2005/8/layout/list1"/>
    <dgm:cxn modelId="{AB460D32-EE0B-9A49-A5D0-8A299109FA0A}" type="presOf" srcId="{ED909D9B-EE8A-CB47-8CF5-4D3A0F2C9CDF}" destId="{504D372F-5A6F-6A4C-96A3-203B42A3A191}" srcOrd="0" destOrd="1" presId="urn:microsoft.com/office/officeart/2005/8/layout/list1"/>
    <dgm:cxn modelId="{A42DFE3E-1A7B-A84C-8560-30F07ABE1D33}" type="presOf" srcId="{0278E94B-D5D7-A644-9B3A-0BC7FE264144}" destId="{62CFC56B-090B-7248-97A5-9A357EC98E7A}" srcOrd="0" destOrd="0" presId="urn:microsoft.com/office/officeart/2005/8/layout/list1"/>
    <dgm:cxn modelId="{A179BA45-F629-144A-9932-F9771A5BD9FC}" type="presOf" srcId="{F083D8E9-52E0-D84D-A8C5-96F5945137A5}" destId="{E26A2D3E-D3BC-F348-8C87-5931B85BB271}" srcOrd="1" destOrd="0" presId="urn:microsoft.com/office/officeart/2005/8/layout/list1"/>
    <dgm:cxn modelId="{340F3152-1DF2-004D-87CA-23AA62485B43}" type="presOf" srcId="{3F39AB35-2BF3-CD4F-80BE-8122C09C070E}" destId="{7DDC643B-0565-DC49-AF8C-7C20A65788CE}" srcOrd="0" destOrd="0" presId="urn:microsoft.com/office/officeart/2005/8/layout/list1"/>
    <dgm:cxn modelId="{F9529B56-2FA6-CE41-85F7-82F393C2EF71}" srcId="{2DF4B0EB-BD92-184E-8CAF-29E32EB9C3D1}" destId="{63FD3456-0441-4C4D-94AA-A8B12553EBF2}" srcOrd="0" destOrd="0" parTransId="{6AC92784-3CDD-E94D-8D9F-A80C33555242}" sibTransId="{D534E0D7-EB89-4848-A6D8-3643360EC861}"/>
    <dgm:cxn modelId="{0D34B757-0110-6245-B41A-623CF458D8AB}" type="presOf" srcId="{C345C01B-0EBC-654F-97FE-0F807C4EA8B6}" destId="{0F197C19-53F9-EF41-A47D-125703E1C53A}" srcOrd="0" destOrd="1" presId="urn:microsoft.com/office/officeart/2005/8/layout/list1"/>
    <dgm:cxn modelId="{DD5F7864-9DA3-0343-A7E9-00E59F52D0F9}" type="presOf" srcId="{2DF4B0EB-BD92-184E-8CAF-29E32EB9C3D1}" destId="{FEF63D3C-BD1F-0544-B581-DA7866F0489B}" srcOrd="0" destOrd="0" presId="urn:microsoft.com/office/officeart/2005/8/layout/list1"/>
    <dgm:cxn modelId="{9BBF9CAB-A669-3244-B521-81443C49BA62}" type="presOf" srcId="{8AB40BCD-D210-8A4A-BB46-C03D84D6C3F1}" destId="{504D372F-5A6F-6A4C-96A3-203B42A3A191}" srcOrd="0" destOrd="0" presId="urn:microsoft.com/office/officeart/2005/8/layout/list1"/>
    <dgm:cxn modelId="{D793BAC0-2096-4647-99AF-C6F843310D28}" srcId="{3F39AB35-2BF3-CD4F-80BE-8122C09C070E}" destId="{F083D8E9-52E0-D84D-A8C5-96F5945137A5}" srcOrd="0" destOrd="0" parTransId="{E2067314-E532-364D-9E42-A2FFC38F8383}" sibTransId="{72845BC5-AE17-AD44-AF40-EF930865E047}"/>
    <dgm:cxn modelId="{80235CD7-CCD4-404A-B8CB-AAB8EDA37A37}" type="presOf" srcId="{2DF4B0EB-BD92-184E-8CAF-29E32EB9C3D1}" destId="{D18927D0-74BB-B64F-8A32-69829D1B797F}" srcOrd="1" destOrd="0" presId="urn:microsoft.com/office/officeart/2005/8/layout/list1"/>
    <dgm:cxn modelId="{349A43D9-1B95-184D-A1B4-49001C1AC069}" srcId="{3F39AB35-2BF3-CD4F-80BE-8122C09C070E}" destId="{0278E94B-D5D7-A644-9B3A-0BC7FE264144}" srcOrd="2" destOrd="0" parTransId="{B48BC475-ABE2-5A45-A29B-ADA18904E55A}" sibTransId="{606E1029-E643-4242-86BF-421F03F74342}"/>
    <dgm:cxn modelId="{18C1E2DE-29CC-C048-BA3B-4D24EBC96040}" srcId="{F083D8E9-52E0-D84D-A8C5-96F5945137A5}" destId="{F11BE9D8-E8DD-FD44-8669-DE209F47A52D}" srcOrd="1" destOrd="0" parTransId="{71A74A11-AAF8-3848-BC2A-57DAB34D726E}" sibTransId="{B2F17139-03F8-2A4B-9ABE-BBEB60F502DA}"/>
    <dgm:cxn modelId="{57F482E1-C2C7-0F45-ABBB-48B11E3771CF}" type="presOf" srcId="{83CF6031-6A6B-C049-936E-CE86B7A1FE05}" destId="{BE51C38F-868E-D541-86E7-6BACFEC431EE}" srcOrd="0" destOrd="0" presId="urn:microsoft.com/office/officeart/2005/8/layout/list1"/>
    <dgm:cxn modelId="{572867E8-404F-E04D-B5A1-0F5CC410213B}" type="presOf" srcId="{0278E94B-D5D7-A644-9B3A-0BC7FE264144}" destId="{D2F4BB0A-1F06-EC4F-BF2D-058268CAEF8B}" srcOrd="1" destOrd="0" presId="urn:microsoft.com/office/officeart/2005/8/layout/list1"/>
    <dgm:cxn modelId="{A7676CD0-1B88-4844-B91B-828EABC82890}" type="presParOf" srcId="{7DDC643B-0565-DC49-AF8C-7C20A65788CE}" destId="{53BC16F2-0D2D-EA40-8784-0794AF51A0DF}" srcOrd="0" destOrd="0" presId="urn:microsoft.com/office/officeart/2005/8/layout/list1"/>
    <dgm:cxn modelId="{09D17862-4094-8F4D-975B-0D69D2F6887B}" type="presParOf" srcId="{53BC16F2-0D2D-EA40-8784-0794AF51A0DF}" destId="{F5991C2F-AE21-284E-8F6C-8B6302E3D9FB}" srcOrd="0" destOrd="0" presId="urn:microsoft.com/office/officeart/2005/8/layout/list1"/>
    <dgm:cxn modelId="{37474C07-B124-BE42-B7C2-AB8603931F11}" type="presParOf" srcId="{53BC16F2-0D2D-EA40-8784-0794AF51A0DF}" destId="{E26A2D3E-D3BC-F348-8C87-5931B85BB271}" srcOrd="1" destOrd="0" presId="urn:microsoft.com/office/officeart/2005/8/layout/list1"/>
    <dgm:cxn modelId="{F9AB4FB8-12B5-1C42-B5EC-AF8B234F3A6C}" type="presParOf" srcId="{7DDC643B-0565-DC49-AF8C-7C20A65788CE}" destId="{73E70106-1963-4546-A1C6-D9C3D991262F}" srcOrd="1" destOrd="0" presId="urn:microsoft.com/office/officeart/2005/8/layout/list1"/>
    <dgm:cxn modelId="{46D32ABE-CAD0-C64D-B065-DEFA65C5B40C}" type="presParOf" srcId="{7DDC643B-0565-DC49-AF8C-7C20A65788CE}" destId="{BE51C38F-868E-D541-86E7-6BACFEC431EE}" srcOrd="2" destOrd="0" presId="urn:microsoft.com/office/officeart/2005/8/layout/list1"/>
    <dgm:cxn modelId="{7C196486-D403-5648-A5AA-0B458CAACD98}" type="presParOf" srcId="{7DDC643B-0565-DC49-AF8C-7C20A65788CE}" destId="{5483F36D-E9DE-7A45-9BFB-29E29D5E9EBD}" srcOrd="3" destOrd="0" presId="urn:microsoft.com/office/officeart/2005/8/layout/list1"/>
    <dgm:cxn modelId="{32ED5A32-1798-FC49-9A9D-1FCEC045B25C}" type="presParOf" srcId="{7DDC643B-0565-DC49-AF8C-7C20A65788CE}" destId="{A1D9D435-229B-FF4C-B64D-DFE3ABB228E4}" srcOrd="4" destOrd="0" presId="urn:microsoft.com/office/officeart/2005/8/layout/list1"/>
    <dgm:cxn modelId="{68C5590C-A803-3345-9DF7-E052D4ED2283}" type="presParOf" srcId="{A1D9D435-229B-FF4C-B64D-DFE3ABB228E4}" destId="{FEF63D3C-BD1F-0544-B581-DA7866F0489B}" srcOrd="0" destOrd="0" presId="urn:microsoft.com/office/officeart/2005/8/layout/list1"/>
    <dgm:cxn modelId="{A50E4672-EDAE-3643-9CD4-D21A891A1676}" type="presParOf" srcId="{A1D9D435-229B-FF4C-B64D-DFE3ABB228E4}" destId="{D18927D0-74BB-B64F-8A32-69829D1B797F}" srcOrd="1" destOrd="0" presId="urn:microsoft.com/office/officeart/2005/8/layout/list1"/>
    <dgm:cxn modelId="{CBFB966A-A780-434C-8370-0086DC10EC91}" type="presParOf" srcId="{7DDC643B-0565-DC49-AF8C-7C20A65788CE}" destId="{3D5D4A32-AFC6-9A4A-977A-7CC1D3A14CBA}" srcOrd="5" destOrd="0" presId="urn:microsoft.com/office/officeart/2005/8/layout/list1"/>
    <dgm:cxn modelId="{327167A3-F687-C94C-93DA-1F108D5061CC}" type="presParOf" srcId="{7DDC643B-0565-DC49-AF8C-7C20A65788CE}" destId="{0F197C19-53F9-EF41-A47D-125703E1C53A}" srcOrd="6" destOrd="0" presId="urn:microsoft.com/office/officeart/2005/8/layout/list1"/>
    <dgm:cxn modelId="{8880760D-569E-3244-9390-01DD9093ECD1}" type="presParOf" srcId="{7DDC643B-0565-DC49-AF8C-7C20A65788CE}" destId="{A4B11084-395B-D34B-969A-5E1925191EA1}" srcOrd="7" destOrd="0" presId="urn:microsoft.com/office/officeart/2005/8/layout/list1"/>
    <dgm:cxn modelId="{2471D498-9A97-EF4D-9662-AA055BCB305D}" type="presParOf" srcId="{7DDC643B-0565-DC49-AF8C-7C20A65788CE}" destId="{18527492-2381-CE49-9D60-4F8EEB248E7F}" srcOrd="8" destOrd="0" presId="urn:microsoft.com/office/officeart/2005/8/layout/list1"/>
    <dgm:cxn modelId="{4CA9D94A-8D12-444C-AE0A-ADB2CC32CE51}" type="presParOf" srcId="{18527492-2381-CE49-9D60-4F8EEB248E7F}" destId="{62CFC56B-090B-7248-97A5-9A357EC98E7A}" srcOrd="0" destOrd="0" presId="urn:microsoft.com/office/officeart/2005/8/layout/list1"/>
    <dgm:cxn modelId="{1B4ED334-7276-AA40-ADD2-F7DE6764A293}" type="presParOf" srcId="{18527492-2381-CE49-9D60-4F8EEB248E7F}" destId="{D2F4BB0A-1F06-EC4F-BF2D-058268CAEF8B}" srcOrd="1" destOrd="0" presId="urn:microsoft.com/office/officeart/2005/8/layout/list1"/>
    <dgm:cxn modelId="{3DDBDE04-8E46-F942-A963-DA29AB4C4882}" type="presParOf" srcId="{7DDC643B-0565-DC49-AF8C-7C20A65788CE}" destId="{A591A47C-848F-E54B-B210-8E8D3CFF4BA5}" srcOrd="9" destOrd="0" presId="urn:microsoft.com/office/officeart/2005/8/layout/list1"/>
    <dgm:cxn modelId="{02B51F93-231D-AA49-A802-94C40C33C96E}" type="presParOf" srcId="{7DDC643B-0565-DC49-AF8C-7C20A65788CE}" destId="{504D372F-5A6F-6A4C-96A3-203B42A3A19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F39AB35-2BF3-CD4F-80BE-8122C09C070E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83D8E9-52E0-D84D-A8C5-96F5945137A5}">
      <dgm:prSet phldrT="[Text]"/>
      <dgm:spPr/>
      <dgm:t>
        <a:bodyPr/>
        <a:lstStyle/>
        <a:p>
          <a:r>
            <a:rPr lang="en-US" dirty="0"/>
            <a:t>k-</a:t>
          </a:r>
          <a:r>
            <a:rPr lang="en-US" dirty="0" err="1"/>
            <a:t>mer</a:t>
          </a:r>
          <a:r>
            <a:rPr lang="en-US" dirty="0"/>
            <a:t> Tokenization </a:t>
          </a:r>
        </a:p>
      </dgm:t>
    </dgm:pt>
    <dgm:pt modelId="{E2067314-E532-364D-9E42-A2FFC38F8383}" type="parTrans" cxnId="{D793BAC0-2096-4647-99AF-C6F843310D28}">
      <dgm:prSet/>
      <dgm:spPr/>
      <dgm:t>
        <a:bodyPr/>
        <a:lstStyle/>
        <a:p>
          <a:endParaRPr lang="en-US"/>
        </a:p>
      </dgm:t>
    </dgm:pt>
    <dgm:pt modelId="{72845BC5-AE17-AD44-AF40-EF930865E047}" type="sibTrans" cxnId="{D793BAC0-2096-4647-99AF-C6F843310D28}">
      <dgm:prSet/>
      <dgm:spPr/>
      <dgm:t>
        <a:bodyPr/>
        <a:lstStyle/>
        <a:p>
          <a:endParaRPr lang="en-US"/>
        </a:p>
      </dgm:t>
    </dgm:pt>
    <dgm:pt modelId="{83CF6031-6A6B-C049-936E-CE86B7A1FE05}">
      <dgm:prSet phldrT="[Text]"/>
      <dgm:spPr>
        <a:blipFill>
          <a:blip xmlns:r="http://schemas.openxmlformats.org/officeDocument/2006/relationships" r:embed="rId1"/>
          <a:stretch>
            <a:fillRect b="-1429"/>
          </a:stretch>
        </a:blipFill>
      </dgm:spPr>
      <dgm:t>
        <a:bodyPr/>
        <a:lstStyle/>
        <a:p>
          <a:r>
            <a:rPr lang="en-SA">
              <a:noFill/>
            </a:rPr>
            <a:t> </a:t>
          </a:r>
        </a:p>
      </dgm:t>
    </dgm:pt>
    <dgm:pt modelId="{BCE60D69-3660-FF41-B0E2-3945F1E7E2C2}" type="parTrans" cxnId="{6B57C905-F6DC-C14E-8307-ACD3B3721441}">
      <dgm:prSet/>
      <dgm:spPr/>
      <dgm:t>
        <a:bodyPr/>
        <a:lstStyle/>
        <a:p>
          <a:endParaRPr lang="en-US"/>
        </a:p>
      </dgm:t>
    </dgm:pt>
    <dgm:pt modelId="{BEDF70AF-8ED3-2D4F-B1D4-F99D9D6A1129}" type="sibTrans" cxnId="{6B57C905-F6DC-C14E-8307-ACD3B3721441}">
      <dgm:prSet/>
      <dgm:spPr/>
      <dgm:t>
        <a:bodyPr/>
        <a:lstStyle/>
        <a:p>
          <a:endParaRPr lang="en-US"/>
        </a:p>
      </dgm:t>
    </dgm:pt>
    <dgm:pt modelId="{2DF4B0EB-BD92-184E-8CAF-29E32EB9C3D1}">
      <dgm:prSet phldrT="[Text]"/>
      <dgm:spPr/>
      <dgm:t>
        <a:bodyPr/>
        <a:lstStyle/>
        <a:p>
          <a:r>
            <a:rPr lang="en-US" dirty="0"/>
            <a:t>Single Nucleotide Tokenization</a:t>
          </a:r>
        </a:p>
      </dgm:t>
    </dgm:pt>
    <dgm:pt modelId="{99BB7A31-284C-4B41-851C-7FA2230B95FF}" type="parTrans" cxnId="{4B8A350B-594B-8D4E-AF36-B79075B82C67}">
      <dgm:prSet/>
      <dgm:spPr/>
      <dgm:t>
        <a:bodyPr/>
        <a:lstStyle/>
        <a:p>
          <a:endParaRPr lang="en-US"/>
        </a:p>
      </dgm:t>
    </dgm:pt>
    <dgm:pt modelId="{CCEFDF4F-9098-6A44-B2CC-5693FF6D9023}" type="sibTrans" cxnId="{4B8A350B-594B-8D4E-AF36-B79075B82C67}">
      <dgm:prSet/>
      <dgm:spPr/>
      <dgm:t>
        <a:bodyPr/>
        <a:lstStyle/>
        <a:p>
          <a:endParaRPr lang="en-US"/>
        </a:p>
      </dgm:t>
    </dgm:pt>
    <dgm:pt modelId="{F11BE9D8-E8DD-FD44-8669-DE209F47A52D}">
      <dgm:prSet phldrT="[Text]"/>
      <dgm:spPr/>
      <dgm:t>
        <a:bodyPr/>
        <a:lstStyle/>
        <a:p>
          <a:r>
            <a:rPr lang="en-SA">
              <a:noFill/>
            </a:rPr>
            <a:t> </a:t>
          </a:r>
        </a:p>
      </dgm:t>
    </dgm:pt>
    <dgm:pt modelId="{71A74A11-AAF8-3848-BC2A-57DAB34D726E}" type="parTrans" cxnId="{18C1E2DE-29CC-C048-BA3B-4D24EBC96040}">
      <dgm:prSet/>
      <dgm:spPr/>
      <dgm:t>
        <a:bodyPr/>
        <a:lstStyle/>
        <a:p>
          <a:endParaRPr lang="en-US"/>
        </a:p>
      </dgm:t>
    </dgm:pt>
    <dgm:pt modelId="{B2F17139-03F8-2A4B-9ABE-BBEB60F502DA}" type="sibTrans" cxnId="{18C1E2DE-29CC-C048-BA3B-4D24EBC96040}">
      <dgm:prSet/>
      <dgm:spPr/>
      <dgm:t>
        <a:bodyPr/>
        <a:lstStyle/>
        <a:p>
          <a:endParaRPr lang="en-US"/>
        </a:p>
      </dgm:t>
    </dgm:pt>
    <dgm:pt modelId="{63FD3456-0441-4C4D-94AA-A8B12553EBF2}">
      <dgm:prSet phldrT="[Text]"/>
      <dgm:spPr/>
      <dgm:t>
        <a:bodyPr/>
        <a:lstStyle/>
        <a:p>
          <a:r>
            <a:rPr lang="en-US" dirty="0"/>
            <a:t>Treating each nucleotide (A, C, G, T) as an individual token, long context but high computational cost</a:t>
          </a:r>
        </a:p>
      </dgm:t>
    </dgm:pt>
    <dgm:pt modelId="{6AC92784-3CDD-E94D-8D9F-A80C33555242}" type="parTrans" cxnId="{F9529B56-2FA6-CE41-85F7-82F393C2EF71}">
      <dgm:prSet/>
      <dgm:spPr/>
      <dgm:t>
        <a:bodyPr/>
        <a:lstStyle/>
        <a:p>
          <a:endParaRPr lang="en-US"/>
        </a:p>
      </dgm:t>
    </dgm:pt>
    <dgm:pt modelId="{D534E0D7-EB89-4848-A6D8-3643360EC861}" type="sibTrans" cxnId="{F9529B56-2FA6-CE41-85F7-82F393C2EF71}">
      <dgm:prSet/>
      <dgm:spPr/>
      <dgm:t>
        <a:bodyPr/>
        <a:lstStyle/>
        <a:p>
          <a:endParaRPr lang="en-US"/>
        </a:p>
      </dgm:t>
    </dgm:pt>
    <dgm:pt modelId="{C345C01B-0EBC-654F-97FE-0F807C4EA8B6}">
      <dgm:prSet phldrT="[Text]"/>
      <dgm:spPr/>
      <dgm:t>
        <a:bodyPr/>
        <a:lstStyle/>
        <a:p>
          <a:r>
            <a:rPr lang="en-US" dirty="0"/>
            <a:t>Used in </a:t>
          </a:r>
          <a:r>
            <a:rPr lang="en-US" dirty="0" err="1"/>
            <a:t>HyenaDNA</a:t>
          </a:r>
          <a:r>
            <a:rPr lang="en-US" dirty="0"/>
            <a:t> </a:t>
          </a:r>
        </a:p>
      </dgm:t>
    </dgm:pt>
    <dgm:pt modelId="{E71C465F-4156-FE4A-8D86-3D6CE27F1E33}" type="parTrans" cxnId="{F8137D2A-293D-1F43-9EE1-FE29F7C6C97B}">
      <dgm:prSet/>
      <dgm:spPr/>
      <dgm:t>
        <a:bodyPr/>
        <a:lstStyle/>
        <a:p>
          <a:endParaRPr lang="en-US"/>
        </a:p>
      </dgm:t>
    </dgm:pt>
    <dgm:pt modelId="{D285701E-B2BB-C94A-9EBA-A7A02F4508CB}" type="sibTrans" cxnId="{F8137D2A-293D-1F43-9EE1-FE29F7C6C97B}">
      <dgm:prSet/>
      <dgm:spPr/>
      <dgm:t>
        <a:bodyPr/>
        <a:lstStyle/>
        <a:p>
          <a:endParaRPr lang="en-US"/>
        </a:p>
      </dgm:t>
    </dgm:pt>
    <dgm:pt modelId="{0278E94B-D5D7-A644-9B3A-0BC7FE264144}">
      <dgm:prSet phldrT="[Text]"/>
      <dgm:spPr/>
      <dgm:t>
        <a:bodyPr/>
        <a:lstStyle/>
        <a:p>
          <a:r>
            <a:rPr lang="en-US" dirty="0"/>
            <a:t>Byte Pair Encoding (BPE)</a:t>
          </a:r>
        </a:p>
      </dgm:t>
    </dgm:pt>
    <dgm:pt modelId="{B48BC475-ABE2-5A45-A29B-ADA18904E55A}" type="parTrans" cxnId="{349A43D9-1B95-184D-A1B4-49001C1AC069}">
      <dgm:prSet/>
      <dgm:spPr/>
      <dgm:t>
        <a:bodyPr/>
        <a:lstStyle/>
        <a:p>
          <a:endParaRPr lang="en-US"/>
        </a:p>
      </dgm:t>
    </dgm:pt>
    <dgm:pt modelId="{606E1029-E643-4242-86BF-421F03F74342}" type="sibTrans" cxnId="{349A43D9-1B95-184D-A1B4-49001C1AC069}">
      <dgm:prSet/>
      <dgm:spPr/>
      <dgm:t>
        <a:bodyPr/>
        <a:lstStyle/>
        <a:p>
          <a:endParaRPr lang="en-US"/>
        </a:p>
      </dgm:t>
    </dgm:pt>
    <dgm:pt modelId="{8AB40BCD-D210-8A4A-BB46-C03D84D6C3F1}">
      <dgm:prSet phldrT="[Text]"/>
      <dgm:spPr/>
      <dgm:t>
        <a:bodyPr/>
        <a:lstStyle/>
        <a:p>
          <a:r>
            <a:rPr lang="en-US" dirty="0"/>
            <a:t>Iterative algorithm that searches for nucleotides combinations and builds the vocabulary at the same time. Capture longer motifs but large memory requirements</a:t>
          </a:r>
        </a:p>
      </dgm:t>
    </dgm:pt>
    <dgm:pt modelId="{86509F4E-5275-A14D-AB51-EE01D3D68935}" type="parTrans" cxnId="{94CD0D17-1C36-F84E-8DE5-C8A243865DA4}">
      <dgm:prSet/>
      <dgm:spPr/>
      <dgm:t>
        <a:bodyPr/>
        <a:lstStyle/>
        <a:p>
          <a:endParaRPr lang="en-US"/>
        </a:p>
      </dgm:t>
    </dgm:pt>
    <dgm:pt modelId="{74F1D7CF-44DC-6641-9E2E-6F1D4007862D}" type="sibTrans" cxnId="{94CD0D17-1C36-F84E-8DE5-C8A243865DA4}">
      <dgm:prSet/>
      <dgm:spPr/>
      <dgm:t>
        <a:bodyPr/>
        <a:lstStyle/>
        <a:p>
          <a:endParaRPr lang="en-US"/>
        </a:p>
      </dgm:t>
    </dgm:pt>
    <dgm:pt modelId="{ED909D9B-EE8A-CB47-8CF5-4D3A0F2C9CDF}">
      <dgm:prSet phldrT="[Text]"/>
      <dgm:spPr/>
      <dgm:t>
        <a:bodyPr/>
        <a:lstStyle/>
        <a:p>
          <a:pPr rtl="0"/>
          <a:r>
            <a:rPr lang="en-US" dirty="0"/>
            <a:t>Used in DNABERT-2</a:t>
          </a:r>
        </a:p>
      </dgm:t>
    </dgm:pt>
    <dgm:pt modelId="{695EEC0A-CF5D-AA48-98C2-A5295300BD97}" type="parTrans" cxnId="{B3613611-5BC4-FC4C-9FEA-05B14A7242E8}">
      <dgm:prSet/>
      <dgm:spPr/>
      <dgm:t>
        <a:bodyPr/>
        <a:lstStyle/>
        <a:p>
          <a:endParaRPr lang="en-US"/>
        </a:p>
      </dgm:t>
    </dgm:pt>
    <dgm:pt modelId="{7D1C7BD4-0D8D-8948-8BF1-4B44843BC972}" type="sibTrans" cxnId="{B3613611-5BC4-FC4C-9FEA-05B14A7242E8}">
      <dgm:prSet/>
      <dgm:spPr/>
      <dgm:t>
        <a:bodyPr/>
        <a:lstStyle/>
        <a:p>
          <a:endParaRPr lang="en-US"/>
        </a:p>
      </dgm:t>
    </dgm:pt>
    <dgm:pt modelId="{7DDC643B-0565-DC49-AF8C-7C20A65788CE}" type="pres">
      <dgm:prSet presAssocID="{3F39AB35-2BF3-CD4F-80BE-8122C09C070E}" presName="linear" presStyleCnt="0">
        <dgm:presLayoutVars>
          <dgm:dir/>
          <dgm:animLvl val="lvl"/>
          <dgm:resizeHandles val="exact"/>
        </dgm:presLayoutVars>
      </dgm:prSet>
      <dgm:spPr/>
    </dgm:pt>
    <dgm:pt modelId="{53BC16F2-0D2D-EA40-8784-0794AF51A0DF}" type="pres">
      <dgm:prSet presAssocID="{F083D8E9-52E0-D84D-A8C5-96F5945137A5}" presName="parentLin" presStyleCnt="0"/>
      <dgm:spPr/>
    </dgm:pt>
    <dgm:pt modelId="{F5991C2F-AE21-284E-8F6C-8B6302E3D9FB}" type="pres">
      <dgm:prSet presAssocID="{F083D8E9-52E0-D84D-A8C5-96F5945137A5}" presName="parentLeftMargin" presStyleLbl="node1" presStyleIdx="0" presStyleCnt="3"/>
      <dgm:spPr/>
    </dgm:pt>
    <dgm:pt modelId="{E26A2D3E-D3BC-F348-8C87-5931B85BB271}" type="pres">
      <dgm:prSet presAssocID="{F083D8E9-52E0-D84D-A8C5-96F5945137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3E70106-1963-4546-A1C6-D9C3D991262F}" type="pres">
      <dgm:prSet presAssocID="{F083D8E9-52E0-D84D-A8C5-96F5945137A5}" presName="negativeSpace" presStyleCnt="0"/>
      <dgm:spPr/>
    </dgm:pt>
    <dgm:pt modelId="{BE51C38F-868E-D541-86E7-6BACFEC431EE}" type="pres">
      <dgm:prSet presAssocID="{F083D8E9-52E0-D84D-A8C5-96F5945137A5}" presName="childText" presStyleLbl="conFgAcc1" presStyleIdx="0" presStyleCnt="3">
        <dgm:presLayoutVars>
          <dgm:bulletEnabled val="1"/>
        </dgm:presLayoutVars>
      </dgm:prSet>
      <dgm:spPr/>
    </dgm:pt>
    <dgm:pt modelId="{5483F36D-E9DE-7A45-9BFB-29E29D5E9EBD}" type="pres">
      <dgm:prSet presAssocID="{72845BC5-AE17-AD44-AF40-EF930865E047}" presName="spaceBetweenRectangles" presStyleCnt="0"/>
      <dgm:spPr/>
    </dgm:pt>
    <dgm:pt modelId="{A1D9D435-229B-FF4C-B64D-DFE3ABB228E4}" type="pres">
      <dgm:prSet presAssocID="{2DF4B0EB-BD92-184E-8CAF-29E32EB9C3D1}" presName="parentLin" presStyleCnt="0"/>
      <dgm:spPr/>
    </dgm:pt>
    <dgm:pt modelId="{FEF63D3C-BD1F-0544-B581-DA7866F0489B}" type="pres">
      <dgm:prSet presAssocID="{2DF4B0EB-BD92-184E-8CAF-29E32EB9C3D1}" presName="parentLeftMargin" presStyleLbl="node1" presStyleIdx="0" presStyleCnt="3"/>
      <dgm:spPr/>
    </dgm:pt>
    <dgm:pt modelId="{D18927D0-74BB-B64F-8A32-69829D1B797F}" type="pres">
      <dgm:prSet presAssocID="{2DF4B0EB-BD92-184E-8CAF-29E32EB9C3D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D5D4A32-AFC6-9A4A-977A-7CC1D3A14CBA}" type="pres">
      <dgm:prSet presAssocID="{2DF4B0EB-BD92-184E-8CAF-29E32EB9C3D1}" presName="negativeSpace" presStyleCnt="0"/>
      <dgm:spPr/>
    </dgm:pt>
    <dgm:pt modelId="{0F197C19-53F9-EF41-A47D-125703E1C53A}" type="pres">
      <dgm:prSet presAssocID="{2DF4B0EB-BD92-184E-8CAF-29E32EB9C3D1}" presName="childText" presStyleLbl="conFgAcc1" presStyleIdx="1" presStyleCnt="3">
        <dgm:presLayoutVars>
          <dgm:bulletEnabled val="1"/>
        </dgm:presLayoutVars>
      </dgm:prSet>
      <dgm:spPr/>
    </dgm:pt>
    <dgm:pt modelId="{A4B11084-395B-D34B-969A-5E1925191EA1}" type="pres">
      <dgm:prSet presAssocID="{CCEFDF4F-9098-6A44-B2CC-5693FF6D9023}" presName="spaceBetweenRectangles" presStyleCnt="0"/>
      <dgm:spPr/>
    </dgm:pt>
    <dgm:pt modelId="{18527492-2381-CE49-9D60-4F8EEB248E7F}" type="pres">
      <dgm:prSet presAssocID="{0278E94B-D5D7-A644-9B3A-0BC7FE264144}" presName="parentLin" presStyleCnt="0"/>
      <dgm:spPr/>
    </dgm:pt>
    <dgm:pt modelId="{62CFC56B-090B-7248-97A5-9A357EC98E7A}" type="pres">
      <dgm:prSet presAssocID="{0278E94B-D5D7-A644-9B3A-0BC7FE264144}" presName="parentLeftMargin" presStyleLbl="node1" presStyleIdx="1" presStyleCnt="3"/>
      <dgm:spPr/>
    </dgm:pt>
    <dgm:pt modelId="{D2F4BB0A-1F06-EC4F-BF2D-058268CAEF8B}" type="pres">
      <dgm:prSet presAssocID="{0278E94B-D5D7-A644-9B3A-0BC7FE26414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591A47C-848F-E54B-B210-8E8D3CFF4BA5}" type="pres">
      <dgm:prSet presAssocID="{0278E94B-D5D7-A644-9B3A-0BC7FE264144}" presName="negativeSpace" presStyleCnt="0"/>
      <dgm:spPr/>
    </dgm:pt>
    <dgm:pt modelId="{504D372F-5A6F-6A4C-96A3-203B42A3A191}" type="pres">
      <dgm:prSet presAssocID="{0278E94B-D5D7-A644-9B3A-0BC7FE26414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B57C905-F6DC-C14E-8307-ACD3B3721441}" srcId="{F083D8E9-52E0-D84D-A8C5-96F5945137A5}" destId="{83CF6031-6A6B-C049-936E-CE86B7A1FE05}" srcOrd="0" destOrd="0" parTransId="{BCE60D69-3660-FF41-B0E2-3945F1E7E2C2}" sibTransId="{BEDF70AF-8ED3-2D4F-B1D4-F99D9D6A1129}"/>
    <dgm:cxn modelId="{E3923106-FB27-874C-8CF4-376AB495094E}" type="presOf" srcId="{63FD3456-0441-4C4D-94AA-A8B12553EBF2}" destId="{0F197C19-53F9-EF41-A47D-125703E1C53A}" srcOrd="0" destOrd="0" presId="urn:microsoft.com/office/officeart/2005/8/layout/list1"/>
    <dgm:cxn modelId="{4B8A350B-594B-8D4E-AF36-B79075B82C67}" srcId="{3F39AB35-2BF3-CD4F-80BE-8122C09C070E}" destId="{2DF4B0EB-BD92-184E-8CAF-29E32EB9C3D1}" srcOrd="1" destOrd="0" parTransId="{99BB7A31-284C-4B41-851C-7FA2230B95FF}" sibTransId="{CCEFDF4F-9098-6A44-B2CC-5693FF6D9023}"/>
    <dgm:cxn modelId="{B3613611-5BC4-FC4C-9FEA-05B14A7242E8}" srcId="{0278E94B-D5D7-A644-9B3A-0BC7FE264144}" destId="{ED909D9B-EE8A-CB47-8CF5-4D3A0F2C9CDF}" srcOrd="1" destOrd="0" parTransId="{695EEC0A-CF5D-AA48-98C2-A5295300BD97}" sibTransId="{7D1C7BD4-0D8D-8948-8BF1-4B44843BC972}"/>
    <dgm:cxn modelId="{94CD0D17-1C36-F84E-8DE5-C8A243865DA4}" srcId="{0278E94B-D5D7-A644-9B3A-0BC7FE264144}" destId="{8AB40BCD-D210-8A4A-BB46-C03D84D6C3F1}" srcOrd="0" destOrd="0" parTransId="{86509F4E-5275-A14D-AB51-EE01D3D68935}" sibTransId="{74F1D7CF-44DC-6641-9E2E-6F1D4007862D}"/>
    <dgm:cxn modelId="{EB668920-28B1-0040-A8E3-36997C51BCCC}" type="presOf" srcId="{F11BE9D8-E8DD-FD44-8669-DE209F47A52D}" destId="{BE51C38F-868E-D541-86E7-6BACFEC431EE}" srcOrd="0" destOrd="1" presId="urn:microsoft.com/office/officeart/2005/8/layout/list1"/>
    <dgm:cxn modelId="{F8137D2A-293D-1F43-9EE1-FE29F7C6C97B}" srcId="{2DF4B0EB-BD92-184E-8CAF-29E32EB9C3D1}" destId="{C345C01B-0EBC-654F-97FE-0F807C4EA8B6}" srcOrd="1" destOrd="0" parTransId="{E71C465F-4156-FE4A-8D86-3D6CE27F1E33}" sibTransId="{D285701E-B2BB-C94A-9EBA-A7A02F4508CB}"/>
    <dgm:cxn modelId="{D933DA2D-C742-3C49-BB97-ACC8E4076322}" type="presOf" srcId="{F083D8E9-52E0-D84D-A8C5-96F5945137A5}" destId="{F5991C2F-AE21-284E-8F6C-8B6302E3D9FB}" srcOrd="0" destOrd="0" presId="urn:microsoft.com/office/officeart/2005/8/layout/list1"/>
    <dgm:cxn modelId="{AB460D32-EE0B-9A49-A5D0-8A299109FA0A}" type="presOf" srcId="{ED909D9B-EE8A-CB47-8CF5-4D3A0F2C9CDF}" destId="{504D372F-5A6F-6A4C-96A3-203B42A3A191}" srcOrd="0" destOrd="1" presId="urn:microsoft.com/office/officeart/2005/8/layout/list1"/>
    <dgm:cxn modelId="{A42DFE3E-1A7B-A84C-8560-30F07ABE1D33}" type="presOf" srcId="{0278E94B-D5D7-A644-9B3A-0BC7FE264144}" destId="{62CFC56B-090B-7248-97A5-9A357EC98E7A}" srcOrd="0" destOrd="0" presId="urn:microsoft.com/office/officeart/2005/8/layout/list1"/>
    <dgm:cxn modelId="{A179BA45-F629-144A-9932-F9771A5BD9FC}" type="presOf" srcId="{F083D8E9-52E0-D84D-A8C5-96F5945137A5}" destId="{E26A2D3E-D3BC-F348-8C87-5931B85BB271}" srcOrd="1" destOrd="0" presId="urn:microsoft.com/office/officeart/2005/8/layout/list1"/>
    <dgm:cxn modelId="{340F3152-1DF2-004D-87CA-23AA62485B43}" type="presOf" srcId="{3F39AB35-2BF3-CD4F-80BE-8122C09C070E}" destId="{7DDC643B-0565-DC49-AF8C-7C20A65788CE}" srcOrd="0" destOrd="0" presId="urn:microsoft.com/office/officeart/2005/8/layout/list1"/>
    <dgm:cxn modelId="{F9529B56-2FA6-CE41-85F7-82F393C2EF71}" srcId="{2DF4B0EB-BD92-184E-8CAF-29E32EB9C3D1}" destId="{63FD3456-0441-4C4D-94AA-A8B12553EBF2}" srcOrd="0" destOrd="0" parTransId="{6AC92784-3CDD-E94D-8D9F-A80C33555242}" sibTransId="{D534E0D7-EB89-4848-A6D8-3643360EC861}"/>
    <dgm:cxn modelId="{0D34B757-0110-6245-B41A-623CF458D8AB}" type="presOf" srcId="{C345C01B-0EBC-654F-97FE-0F807C4EA8B6}" destId="{0F197C19-53F9-EF41-A47D-125703E1C53A}" srcOrd="0" destOrd="1" presId="urn:microsoft.com/office/officeart/2005/8/layout/list1"/>
    <dgm:cxn modelId="{DD5F7864-9DA3-0343-A7E9-00E59F52D0F9}" type="presOf" srcId="{2DF4B0EB-BD92-184E-8CAF-29E32EB9C3D1}" destId="{FEF63D3C-BD1F-0544-B581-DA7866F0489B}" srcOrd="0" destOrd="0" presId="urn:microsoft.com/office/officeart/2005/8/layout/list1"/>
    <dgm:cxn modelId="{9BBF9CAB-A669-3244-B521-81443C49BA62}" type="presOf" srcId="{8AB40BCD-D210-8A4A-BB46-C03D84D6C3F1}" destId="{504D372F-5A6F-6A4C-96A3-203B42A3A191}" srcOrd="0" destOrd="0" presId="urn:microsoft.com/office/officeart/2005/8/layout/list1"/>
    <dgm:cxn modelId="{D793BAC0-2096-4647-99AF-C6F843310D28}" srcId="{3F39AB35-2BF3-CD4F-80BE-8122C09C070E}" destId="{F083D8E9-52E0-D84D-A8C5-96F5945137A5}" srcOrd="0" destOrd="0" parTransId="{E2067314-E532-364D-9E42-A2FFC38F8383}" sibTransId="{72845BC5-AE17-AD44-AF40-EF930865E047}"/>
    <dgm:cxn modelId="{80235CD7-CCD4-404A-B8CB-AAB8EDA37A37}" type="presOf" srcId="{2DF4B0EB-BD92-184E-8CAF-29E32EB9C3D1}" destId="{D18927D0-74BB-B64F-8A32-69829D1B797F}" srcOrd="1" destOrd="0" presId="urn:microsoft.com/office/officeart/2005/8/layout/list1"/>
    <dgm:cxn modelId="{349A43D9-1B95-184D-A1B4-49001C1AC069}" srcId="{3F39AB35-2BF3-CD4F-80BE-8122C09C070E}" destId="{0278E94B-D5D7-A644-9B3A-0BC7FE264144}" srcOrd="2" destOrd="0" parTransId="{B48BC475-ABE2-5A45-A29B-ADA18904E55A}" sibTransId="{606E1029-E643-4242-86BF-421F03F74342}"/>
    <dgm:cxn modelId="{18C1E2DE-29CC-C048-BA3B-4D24EBC96040}" srcId="{F083D8E9-52E0-D84D-A8C5-96F5945137A5}" destId="{F11BE9D8-E8DD-FD44-8669-DE209F47A52D}" srcOrd="1" destOrd="0" parTransId="{71A74A11-AAF8-3848-BC2A-57DAB34D726E}" sibTransId="{B2F17139-03F8-2A4B-9ABE-BBEB60F502DA}"/>
    <dgm:cxn modelId="{57F482E1-C2C7-0F45-ABBB-48B11E3771CF}" type="presOf" srcId="{83CF6031-6A6B-C049-936E-CE86B7A1FE05}" destId="{BE51C38F-868E-D541-86E7-6BACFEC431EE}" srcOrd="0" destOrd="0" presId="urn:microsoft.com/office/officeart/2005/8/layout/list1"/>
    <dgm:cxn modelId="{572867E8-404F-E04D-B5A1-0F5CC410213B}" type="presOf" srcId="{0278E94B-D5D7-A644-9B3A-0BC7FE264144}" destId="{D2F4BB0A-1F06-EC4F-BF2D-058268CAEF8B}" srcOrd="1" destOrd="0" presId="urn:microsoft.com/office/officeart/2005/8/layout/list1"/>
    <dgm:cxn modelId="{A7676CD0-1B88-4844-B91B-828EABC82890}" type="presParOf" srcId="{7DDC643B-0565-DC49-AF8C-7C20A65788CE}" destId="{53BC16F2-0D2D-EA40-8784-0794AF51A0DF}" srcOrd="0" destOrd="0" presId="urn:microsoft.com/office/officeart/2005/8/layout/list1"/>
    <dgm:cxn modelId="{09D17862-4094-8F4D-975B-0D69D2F6887B}" type="presParOf" srcId="{53BC16F2-0D2D-EA40-8784-0794AF51A0DF}" destId="{F5991C2F-AE21-284E-8F6C-8B6302E3D9FB}" srcOrd="0" destOrd="0" presId="urn:microsoft.com/office/officeart/2005/8/layout/list1"/>
    <dgm:cxn modelId="{37474C07-B124-BE42-B7C2-AB8603931F11}" type="presParOf" srcId="{53BC16F2-0D2D-EA40-8784-0794AF51A0DF}" destId="{E26A2D3E-D3BC-F348-8C87-5931B85BB271}" srcOrd="1" destOrd="0" presId="urn:microsoft.com/office/officeart/2005/8/layout/list1"/>
    <dgm:cxn modelId="{F9AB4FB8-12B5-1C42-B5EC-AF8B234F3A6C}" type="presParOf" srcId="{7DDC643B-0565-DC49-AF8C-7C20A65788CE}" destId="{73E70106-1963-4546-A1C6-D9C3D991262F}" srcOrd="1" destOrd="0" presId="urn:microsoft.com/office/officeart/2005/8/layout/list1"/>
    <dgm:cxn modelId="{46D32ABE-CAD0-C64D-B065-DEFA65C5B40C}" type="presParOf" srcId="{7DDC643B-0565-DC49-AF8C-7C20A65788CE}" destId="{BE51C38F-868E-D541-86E7-6BACFEC431EE}" srcOrd="2" destOrd="0" presId="urn:microsoft.com/office/officeart/2005/8/layout/list1"/>
    <dgm:cxn modelId="{7C196486-D403-5648-A5AA-0B458CAACD98}" type="presParOf" srcId="{7DDC643B-0565-DC49-AF8C-7C20A65788CE}" destId="{5483F36D-E9DE-7A45-9BFB-29E29D5E9EBD}" srcOrd="3" destOrd="0" presId="urn:microsoft.com/office/officeart/2005/8/layout/list1"/>
    <dgm:cxn modelId="{32ED5A32-1798-FC49-9A9D-1FCEC045B25C}" type="presParOf" srcId="{7DDC643B-0565-DC49-AF8C-7C20A65788CE}" destId="{A1D9D435-229B-FF4C-B64D-DFE3ABB228E4}" srcOrd="4" destOrd="0" presId="urn:microsoft.com/office/officeart/2005/8/layout/list1"/>
    <dgm:cxn modelId="{68C5590C-A803-3345-9DF7-E052D4ED2283}" type="presParOf" srcId="{A1D9D435-229B-FF4C-B64D-DFE3ABB228E4}" destId="{FEF63D3C-BD1F-0544-B581-DA7866F0489B}" srcOrd="0" destOrd="0" presId="urn:microsoft.com/office/officeart/2005/8/layout/list1"/>
    <dgm:cxn modelId="{A50E4672-EDAE-3643-9CD4-D21A891A1676}" type="presParOf" srcId="{A1D9D435-229B-FF4C-B64D-DFE3ABB228E4}" destId="{D18927D0-74BB-B64F-8A32-69829D1B797F}" srcOrd="1" destOrd="0" presId="urn:microsoft.com/office/officeart/2005/8/layout/list1"/>
    <dgm:cxn modelId="{CBFB966A-A780-434C-8370-0086DC10EC91}" type="presParOf" srcId="{7DDC643B-0565-DC49-AF8C-7C20A65788CE}" destId="{3D5D4A32-AFC6-9A4A-977A-7CC1D3A14CBA}" srcOrd="5" destOrd="0" presId="urn:microsoft.com/office/officeart/2005/8/layout/list1"/>
    <dgm:cxn modelId="{327167A3-F687-C94C-93DA-1F108D5061CC}" type="presParOf" srcId="{7DDC643B-0565-DC49-AF8C-7C20A65788CE}" destId="{0F197C19-53F9-EF41-A47D-125703E1C53A}" srcOrd="6" destOrd="0" presId="urn:microsoft.com/office/officeart/2005/8/layout/list1"/>
    <dgm:cxn modelId="{8880760D-569E-3244-9390-01DD9093ECD1}" type="presParOf" srcId="{7DDC643B-0565-DC49-AF8C-7C20A65788CE}" destId="{A4B11084-395B-D34B-969A-5E1925191EA1}" srcOrd="7" destOrd="0" presId="urn:microsoft.com/office/officeart/2005/8/layout/list1"/>
    <dgm:cxn modelId="{2471D498-9A97-EF4D-9662-AA055BCB305D}" type="presParOf" srcId="{7DDC643B-0565-DC49-AF8C-7C20A65788CE}" destId="{18527492-2381-CE49-9D60-4F8EEB248E7F}" srcOrd="8" destOrd="0" presId="urn:microsoft.com/office/officeart/2005/8/layout/list1"/>
    <dgm:cxn modelId="{4CA9D94A-8D12-444C-AE0A-ADB2CC32CE51}" type="presParOf" srcId="{18527492-2381-CE49-9D60-4F8EEB248E7F}" destId="{62CFC56B-090B-7248-97A5-9A357EC98E7A}" srcOrd="0" destOrd="0" presId="urn:microsoft.com/office/officeart/2005/8/layout/list1"/>
    <dgm:cxn modelId="{1B4ED334-7276-AA40-ADD2-F7DE6764A293}" type="presParOf" srcId="{18527492-2381-CE49-9D60-4F8EEB248E7F}" destId="{D2F4BB0A-1F06-EC4F-BF2D-058268CAEF8B}" srcOrd="1" destOrd="0" presId="urn:microsoft.com/office/officeart/2005/8/layout/list1"/>
    <dgm:cxn modelId="{3DDBDE04-8E46-F942-A963-DA29AB4C4882}" type="presParOf" srcId="{7DDC643B-0565-DC49-AF8C-7C20A65788CE}" destId="{A591A47C-848F-E54B-B210-8E8D3CFF4BA5}" srcOrd="9" destOrd="0" presId="urn:microsoft.com/office/officeart/2005/8/layout/list1"/>
    <dgm:cxn modelId="{02B51F93-231D-AA49-A802-94C40C33C96E}" type="presParOf" srcId="{7DDC643B-0565-DC49-AF8C-7C20A65788CE}" destId="{504D372F-5A6F-6A4C-96A3-203B42A3A19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D1A5F6-CD55-E84B-A06C-AC806A87BF68}">
      <dsp:nvSpPr>
        <dsp:cNvPr id="0" name=""/>
        <dsp:cNvSpPr/>
      </dsp:nvSpPr>
      <dsp:spPr>
        <a:xfrm>
          <a:off x="0" y="281185"/>
          <a:ext cx="7227957" cy="352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3FBD46-0DA2-5641-A6F1-74D37ADF13AD}">
      <dsp:nvSpPr>
        <dsp:cNvPr id="0" name=""/>
        <dsp:cNvSpPr/>
      </dsp:nvSpPr>
      <dsp:spPr>
        <a:xfrm>
          <a:off x="361397" y="74545"/>
          <a:ext cx="5059569" cy="413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240" tIns="0" rIns="1912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Overview</a:t>
          </a:r>
        </a:p>
      </dsp:txBody>
      <dsp:txXfrm>
        <a:off x="381572" y="94720"/>
        <a:ext cx="5019219" cy="372929"/>
      </dsp:txXfrm>
    </dsp:sp>
    <dsp:sp modelId="{654247D6-4D08-6A4F-8285-2B85F3F4D08D}">
      <dsp:nvSpPr>
        <dsp:cNvPr id="0" name=""/>
        <dsp:cNvSpPr/>
      </dsp:nvSpPr>
      <dsp:spPr>
        <a:xfrm>
          <a:off x="0" y="916225"/>
          <a:ext cx="7227957" cy="352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50D905-E79D-2843-90D4-B5C78D0D0CF6}">
      <dsp:nvSpPr>
        <dsp:cNvPr id="0" name=""/>
        <dsp:cNvSpPr/>
      </dsp:nvSpPr>
      <dsp:spPr>
        <a:xfrm>
          <a:off x="361397" y="709585"/>
          <a:ext cx="5059569" cy="413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240" tIns="0" rIns="1912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Sequence Tokenization</a:t>
          </a:r>
        </a:p>
      </dsp:txBody>
      <dsp:txXfrm>
        <a:off x="381572" y="729760"/>
        <a:ext cx="5019219" cy="372929"/>
      </dsp:txXfrm>
    </dsp:sp>
    <dsp:sp modelId="{0EBB7542-FD1C-F549-9613-B3382B57A30B}">
      <dsp:nvSpPr>
        <dsp:cNvPr id="0" name=""/>
        <dsp:cNvSpPr/>
      </dsp:nvSpPr>
      <dsp:spPr>
        <a:xfrm>
          <a:off x="0" y="1551265"/>
          <a:ext cx="7227957" cy="352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D4275-9AC5-3243-841B-480BD9714389}">
      <dsp:nvSpPr>
        <dsp:cNvPr id="0" name=""/>
        <dsp:cNvSpPr/>
      </dsp:nvSpPr>
      <dsp:spPr>
        <a:xfrm>
          <a:off x="361397" y="1344625"/>
          <a:ext cx="5059569" cy="413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240" tIns="0" rIns="1912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Embedding Layer</a:t>
          </a:r>
        </a:p>
      </dsp:txBody>
      <dsp:txXfrm>
        <a:off x="381572" y="1364800"/>
        <a:ext cx="5019219" cy="372929"/>
      </dsp:txXfrm>
    </dsp:sp>
    <dsp:sp modelId="{52B41192-C565-BB4B-B06B-C2B22AC50319}">
      <dsp:nvSpPr>
        <dsp:cNvPr id="0" name=""/>
        <dsp:cNvSpPr/>
      </dsp:nvSpPr>
      <dsp:spPr>
        <a:xfrm>
          <a:off x="0" y="2186305"/>
          <a:ext cx="7227957" cy="352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EEA471-3F41-7D4D-8502-3CEBD8B18E76}">
      <dsp:nvSpPr>
        <dsp:cNvPr id="0" name=""/>
        <dsp:cNvSpPr/>
      </dsp:nvSpPr>
      <dsp:spPr>
        <a:xfrm>
          <a:off x="361397" y="1979665"/>
          <a:ext cx="5059569" cy="413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240" tIns="0" rIns="1912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Neural Network Model</a:t>
          </a:r>
        </a:p>
      </dsp:txBody>
      <dsp:txXfrm>
        <a:off x="381572" y="1999840"/>
        <a:ext cx="5019219" cy="372929"/>
      </dsp:txXfrm>
    </dsp:sp>
    <dsp:sp modelId="{46276706-D4F9-4048-BBED-68F79604755E}">
      <dsp:nvSpPr>
        <dsp:cNvPr id="0" name=""/>
        <dsp:cNvSpPr/>
      </dsp:nvSpPr>
      <dsp:spPr>
        <a:xfrm>
          <a:off x="0" y="2821345"/>
          <a:ext cx="7227957" cy="352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FA664B-64A4-9046-B83D-759A62E68595}">
      <dsp:nvSpPr>
        <dsp:cNvPr id="0" name=""/>
        <dsp:cNvSpPr/>
      </dsp:nvSpPr>
      <dsp:spPr>
        <a:xfrm>
          <a:off x="361397" y="2614705"/>
          <a:ext cx="5059569" cy="413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240" tIns="0" rIns="1912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Output Layer</a:t>
          </a:r>
        </a:p>
      </dsp:txBody>
      <dsp:txXfrm>
        <a:off x="381572" y="2634880"/>
        <a:ext cx="5019219" cy="372929"/>
      </dsp:txXfrm>
    </dsp:sp>
    <dsp:sp modelId="{7D13D29A-D38E-954A-837A-FBE39F30F647}">
      <dsp:nvSpPr>
        <dsp:cNvPr id="0" name=""/>
        <dsp:cNvSpPr/>
      </dsp:nvSpPr>
      <dsp:spPr>
        <a:xfrm>
          <a:off x="0" y="3456385"/>
          <a:ext cx="7227957" cy="352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2337D1-0290-6B46-9C51-77EF57E95C71}">
      <dsp:nvSpPr>
        <dsp:cNvPr id="0" name=""/>
        <dsp:cNvSpPr/>
      </dsp:nvSpPr>
      <dsp:spPr>
        <a:xfrm>
          <a:off x="361397" y="3249745"/>
          <a:ext cx="5059569" cy="413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240" tIns="0" rIns="1912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Common Training Strategies</a:t>
          </a:r>
        </a:p>
      </dsp:txBody>
      <dsp:txXfrm>
        <a:off x="381572" y="3269920"/>
        <a:ext cx="5019219" cy="372929"/>
      </dsp:txXfrm>
    </dsp:sp>
    <dsp:sp modelId="{9D5F38C9-9BF9-3148-9BF4-4058DA6513DF}">
      <dsp:nvSpPr>
        <dsp:cNvPr id="0" name=""/>
        <dsp:cNvSpPr/>
      </dsp:nvSpPr>
      <dsp:spPr>
        <a:xfrm>
          <a:off x="0" y="4091425"/>
          <a:ext cx="7227957" cy="352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27D17F-9EEC-9044-880A-199A81746405}">
      <dsp:nvSpPr>
        <dsp:cNvPr id="0" name=""/>
        <dsp:cNvSpPr/>
      </dsp:nvSpPr>
      <dsp:spPr>
        <a:xfrm>
          <a:off x="361397" y="3884785"/>
          <a:ext cx="5059569" cy="413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240" tIns="0" rIns="1912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Practical: Running a Genomic Foundation Mode</a:t>
          </a:r>
        </a:p>
      </dsp:txBody>
      <dsp:txXfrm>
        <a:off x="381572" y="3904960"/>
        <a:ext cx="5019219" cy="3729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DC483-94BD-C442-A3E7-D10334BEFAE9}">
      <dsp:nvSpPr>
        <dsp:cNvPr id="0" name=""/>
        <dsp:cNvSpPr/>
      </dsp:nvSpPr>
      <dsp:spPr>
        <a:xfrm>
          <a:off x="151753" y="2127"/>
          <a:ext cx="2075970" cy="8303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DNA Sequence (Input)</a:t>
          </a:r>
        </a:p>
      </dsp:txBody>
      <dsp:txXfrm>
        <a:off x="566947" y="2127"/>
        <a:ext cx="1245582" cy="830388"/>
      </dsp:txXfrm>
    </dsp:sp>
    <dsp:sp modelId="{7BF2DF47-7148-6545-959C-50981DA8E48C}">
      <dsp:nvSpPr>
        <dsp:cNvPr id="0" name=""/>
        <dsp:cNvSpPr/>
      </dsp:nvSpPr>
      <dsp:spPr>
        <a:xfrm>
          <a:off x="1957847" y="72710"/>
          <a:ext cx="1723055" cy="689222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 The raw genomic sequence data</a:t>
          </a:r>
        </a:p>
      </dsp:txBody>
      <dsp:txXfrm>
        <a:off x="2302458" y="72710"/>
        <a:ext cx="1033833" cy="689222"/>
      </dsp:txXfrm>
    </dsp:sp>
    <dsp:sp modelId="{CC09AAC5-2C64-C242-B05F-FB3522E37622}">
      <dsp:nvSpPr>
        <dsp:cNvPr id="0" name=""/>
        <dsp:cNvSpPr/>
      </dsp:nvSpPr>
      <dsp:spPr>
        <a:xfrm>
          <a:off x="3439675" y="72710"/>
          <a:ext cx="1723055" cy="689222"/>
        </a:xfrm>
        <a:prstGeom prst="chevron">
          <a:avLst/>
        </a:prstGeom>
        <a:solidFill>
          <a:schemeClr val="accent2">
            <a:tint val="40000"/>
            <a:alpha val="90000"/>
            <a:hueOff val="-1315746"/>
            <a:satOff val="-2296"/>
            <a:lumOff val="-27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315746"/>
              <a:satOff val="-2296"/>
              <a:lumOff val="-2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 Foundation for all analysis</a:t>
          </a:r>
        </a:p>
      </dsp:txBody>
      <dsp:txXfrm>
        <a:off x="3784286" y="72710"/>
        <a:ext cx="1033833" cy="689222"/>
      </dsp:txXfrm>
    </dsp:sp>
    <dsp:sp modelId="{C566CE7C-F3C2-F340-8398-23C7314E2AE5}">
      <dsp:nvSpPr>
        <dsp:cNvPr id="0" name=""/>
        <dsp:cNvSpPr/>
      </dsp:nvSpPr>
      <dsp:spPr>
        <a:xfrm>
          <a:off x="151753" y="948769"/>
          <a:ext cx="2075970" cy="830388"/>
        </a:xfrm>
        <a:prstGeom prst="chevron">
          <a:avLst/>
        </a:prstGeom>
        <a:solidFill>
          <a:schemeClr val="accent2">
            <a:hueOff val="-2713181"/>
            <a:satOff val="-6080"/>
            <a:lumOff val="-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Tokenization</a:t>
          </a:r>
        </a:p>
      </dsp:txBody>
      <dsp:txXfrm>
        <a:off x="566947" y="948769"/>
        <a:ext cx="1245582" cy="830388"/>
      </dsp:txXfrm>
    </dsp:sp>
    <dsp:sp modelId="{ABD5C3A6-5D0E-B64D-893C-C1F14D0FA498}">
      <dsp:nvSpPr>
        <dsp:cNvPr id="0" name=""/>
        <dsp:cNvSpPr/>
      </dsp:nvSpPr>
      <dsp:spPr>
        <a:xfrm>
          <a:off x="1957847" y="1019352"/>
          <a:ext cx="1723055" cy="689222"/>
        </a:xfrm>
        <a:prstGeom prst="chevron">
          <a:avLst/>
        </a:prstGeom>
        <a:solidFill>
          <a:schemeClr val="accent2">
            <a:tint val="40000"/>
            <a:alpha val="90000"/>
            <a:hueOff val="-2631492"/>
            <a:satOff val="-4592"/>
            <a:lumOff val="-55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631492"/>
              <a:satOff val="-4592"/>
              <a:lumOff val="-5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 Breaking down raw DNA sequence into discrete units called tokens</a:t>
          </a:r>
        </a:p>
      </dsp:txBody>
      <dsp:txXfrm>
        <a:off x="2302458" y="1019352"/>
        <a:ext cx="1033833" cy="689222"/>
      </dsp:txXfrm>
    </dsp:sp>
    <dsp:sp modelId="{8F41604A-418D-8147-B5C2-5021C76D33CC}">
      <dsp:nvSpPr>
        <dsp:cNvPr id="0" name=""/>
        <dsp:cNvSpPr/>
      </dsp:nvSpPr>
      <dsp:spPr>
        <a:xfrm>
          <a:off x="3439675" y="1019352"/>
          <a:ext cx="1723055" cy="689222"/>
        </a:xfrm>
        <a:prstGeom prst="chevron">
          <a:avLst/>
        </a:prstGeom>
        <a:solidFill>
          <a:schemeClr val="accent2">
            <a:tint val="40000"/>
            <a:alpha val="90000"/>
            <a:hueOff val="-3947238"/>
            <a:satOff val="-6888"/>
            <a:lumOff val="-8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947238"/>
              <a:satOff val="-6888"/>
              <a:lumOff val="-8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 Single nucleotide, </a:t>
          </a:r>
          <a:r>
            <a:rPr lang="en-US" sz="700" kern="1200" dirty="0" err="1"/>
            <a:t>kmer</a:t>
          </a:r>
          <a:r>
            <a:rPr lang="en-US" sz="700" kern="1200" dirty="0"/>
            <a:t>, BPE</a:t>
          </a:r>
        </a:p>
      </dsp:txBody>
      <dsp:txXfrm>
        <a:off x="3784286" y="1019352"/>
        <a:ext cx="1033833" cy="689222"/>
      </dsp:txXfrm>
    </dsp:sp>
    <dsp:sp modelId="{86AB13E5-02EF-A548-86A3-152BDC748803}">
      <dsp:nvSpPr>
        <dsp:cNvPr id="0" name=""/>
        <dsp:cNvSpPr/>
      </dsp:nvSpPr>
      <dsp:spPr>
        <a:xfrm>
          <a:off x="151753" y="1895412"/>
          <a:ext cx="2075970" cy="830388"/>
        </a:xfrm>
        <a:prstGeom prst="chevron">
          <a:avLst/>
        </a:prstGeom>
        <a:solidFill>
          <a:schemeClr val="accent2">
            <a:hueOff val="-5426363"/>
            <a:satOff val="-12160"/>
            <a:lumOff val="-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Embedding Layer</a:t>
          </a:r>
        </a:p>
      </dsp:txBody>
      <dsp:txXfrm>
        <a:off x="566947" y="1895412"/>
        <a:ext cx="1245582" cy="830388"/>
      </dsp:txXfrm>
    </dsp:sp>
    <dsp:sp modelId="{DA615D56-D76F-5B4F-8C1F-26597FF3370A}">
      <dsp:nvSpPr>
        <dsp:cNvPr id="0" name=""/>
        <dsp:cNvSpPr/>
      </dsp:nvSpPr>
      <dsp:spPr>
        <a:xfrm>
          <a:off x="1957847" y="1965995"/>
          <a:ext cx="1723055" cy="689222"/>
        </a:xfrm>
        <a:prstGeom prst="chevron">
          <a:avLst/>
        </a:prstGeom>
        <a:solidFill>
          <a:schemeClr val="accent2">
            <a:tint val="40000"/>
            <a:alpha val="90000"/>
            <a:hueOff val="-5262984"/>
            <a:satOff val="-9184"/>
            <a:lumOff val="-111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262984"/>
              <a:satOff val="-9184"/>
              <a:lumOff val="-11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 Converting tokens into a dense vector representation</a:t>
          </a:r>
        </a:p>
      </dsp:txBody>
      <dsp:txXfrm>
        <a:off x="2302458" y="1965995"/>
        <a:ext cx="1033833" cy="689222"/>
      </dsp:txXfrm>
    </dsp:sp>
    <dsp:sp modelId="{E770256F-DA16-4546-B383-5543FD1EC074}">
      <dsp:nvSpPr>
        <dsp:cNvPr id="0" name=""/>
        <dsp:cNvSpPr/>
      </dsp:nvSpPr>
      <dsp:spPr>
        <a:xfrm>
          <a:off x="3439675" y="1965995"/>
          <a:ext cx="1723055" cy="689222"/>
        </a:xfrm>
        <a:prstGeom prst="chevron">
          <a:avLst/>
        </a:prstGeom>
        <a:solidFill>
          <a:schemeClr val="accent2">
            <a:tint val="40000"/>
            <a:alpha val="90000"/>
            <a:hueOff val="-6578730"/>
            <a:satOff val="-11479"/>
            <a:lumOff val="-139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578730"/>
              <a:satOff val="-11479"/>
              <a:lumOff val="-13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 Capturing semantic meaning and context of token within sequence</a:t>
          </a:r>
        </a:p>
      </dsp:txBody>
      <dsp:txXfrm>
        <a:off x="3784286" y="1965995"/>
        <a:ext cx="1033833" cy="689222"/>
      </dsp:txXfrm>
    </dsp:sp>
    <dsp:sp modelId="{CAA18C49-3133-3943-B575-F4AFC110ABD0}">
      <dsp:nvSpPr>
        <dsp:cNvPr id="0" name=""/>
        <dsp:cNvSpPr/>
      </dsp:nvSpPr>
      <dsp:spPr>
        <a:xfrm>
          <a:off x="151753" y="2842054"/>
          <a:ext cx="2075970" cy="830388"/>
        </a:xfrm>
        <a:prstGeom prst="chevron">
          <a:avLst/>
        </a:prstGeom>
        <a:solidFill>
          <a:schemeClr val="accent2">
            <a:hueOff val="-8139543"/>
            <a:satOff val="-18239"/>
            <a:lumOff val="-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Neural Network Model</a:t>
          </a:r>
        </a:p>
      </dsp:txBody>
      <dsp:txXfrm>
        <a:off x="566947" y="2842054"/>
        <a:ext cx="1245582" cy="830388"/>
      </dsp:txXfrm>
    </dsp:sp>
    <dsp:sp modelId="{FF2C6510-0044-6C40-948A-9EA5C55D96A2}">
      <dsp:nvSpPr>
        <dsp:cNvPr id="0" name=""/>
        <dsp:cNvSpPr/>
      </dsp:nvSpPr>
      <dsp:spPr>
        <a:xfrm>
          <a:off x="1957847" y="2912638"/>
          <a:ext cx="1723055" cy="689222"/>
        </a:xfrm>
        <a:prstGeom prst="chevron">
          <a:avLst/>
        </a:prstGeom>
        <a:solidFill>
          <a:schemeClr val="accent2">
            <a:tint val="40000"/>
            <a:alpha val="90000"/>
            <a:hueOff val="-7894476"/>
            <a:satOff val="-13775"/>
            <a:lumOff val="-167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7894476"/>
              <a:satOff val="-13775"/>
              <a:lumOff val="-1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 Core of the DNA Foundation Model, usually based on Transformer architecture (encoder, decoder, or both)</a:t>
          </a:r>
        </a:p>
      </dsp:txBody>
      <dsp:txXfrm>
        <a:off x="2302458" y="2912638"/>
        <a:ext cx="1033833" cy="689222"/>
      </dsp:txXfrm>
    </dsp:sp>
    <dsp:sp modelId="{04287955-41A5-3747-BA85-BA04E4749EE7}">
      <dsp:nvSpPr>
        <dsp:cNvPr id="0" name=""/>
        <dsp:cNvSpPr/>
      </dsp:nvSpPr>
      <dsp:spPr>
        <a:xfrm>
          <a:off x="3439675" y="2912638"/>
          <a:ext cx="1723055" cy="689222"/>
        </a:xfrm>
        <a:prstGeom prst="chevron">
          <a:avLst/>
        </a:prstGeom>
        <a:solidFill>
          <a:schemeClr val="accent2">
            <a:tint val="40000"/>
            <a:alpha val="90000"/>
            <a:hueOff val="-9210222"/>
            <a:satOff val="-16071"/>
            <a:lumOff val="-19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9210222"/>
              <a:satOff val="-16071"/>
              <a:lumOff val="-19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 Uses mechanisms like self-attention to learn complex relationships and dependencies between tokens</a:t>
          </a:r>
        </a:p>
      </dsp:txBody>
      <dsp:txXfrm>
        <a:off x="3784286" y="2912638"/>
        <a:ext cx="1033833" cy="689222"/>
      </dsp:txXfrm>
    </dsp:sp>
    <dsp:sp modelId="{82C3A8D1-7CE8-0C43-84C6-C37D1E8D6669}">
      <dsp:nvSpPr>
        <dsp:cNvPr id="0" name=""/>
        <dsp:cNvSpPr/>
      </dsp:nvSpPr>
      <dsp:spPr>
        <a:xfrm>
          <a:off x="151753" y="3788697"/>
          <a:ext cx="2075970" cy="830388"/>
        </a:xfrm>
        <a:prstGeom prst="chevron">
          <a:avLst/>
        </a:prstGeom>
        <a:solidFill>
          <a:schemeClr val="accent2">
            <a:hueOff val="-10852725"/>
            <a:satOff val="-24319"/>
            <a:lumOff val="-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Output Layer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(Task-Specific)</a:t>
          </a:r>
        </a:p>
      </dsp:txBody>
      <dsp:txXfrm>
        <a:off x="566947" y="3788697"/>
        <a:ext cx="1245582" cy="830388"/>
      </dsp:txXfrm>
    </dsp:sp>
    <dsp:sp modelId="{EA19BEE1-4456-5244-B373-9287D4CA8812}">
      <dsp:nvSpPr>
        <dsp:cNvPr id="0" name=""/>
        <dsp:cNvSpPr/>
      </dsp:nvSpPr>
      <dsp:spPr>
        <a:xfrm>
          <a:off x="1957847" y="3859280"/>
          <a:ext cx="1723055" cy="689222"/>
        </a:xfrm>
        <a:prstGeom prst="chevron">
          <a:avLst/>
        </a:prstGeom>
        <a:solidFill>
          <a:schemeClr val="accent2">
            <a:tint val="40000"/>
            <a:alpha val="90000"/>
            <a:hueOff val="-10525968"/>
            <a:satOff val="-18367"/>
            <a:lumOff val="-223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525968"/>
              <a:satOff val="-18367"/>
              <a:lumOff val="-22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 Language Modeling Head: For predicting masked tokens during pretraining or generating new DNA sequences</a:t>
          </a:r>
        </a:p>
      </dsp:txBody>
      <dsp:txXfrm>
        <a:off x="2302458" y="3859280"/>
        <a:ext cx="1033833" cy="689222"/>
      </dsp:txXfrm>
    </dsp:sp>
    <dsp:sp modelId="{830990B1-77BF-F248-958F-6E8DD2C439D1}">
      <dsp:nvSpPr>
        <dsp:cNvPr id="0" name=""/>
        <dsp:cNvSpPr/>
      </dsp:nvSpPr>
      <dsp:spPr>
        <a:xfrm>
          <a:off x="3439675" y="3859280"/>
          <a:ext cx="1723055" cy="689222"/>
        </a:xfrm>
        <a:prstGeom prst="chevron">
          <a:avLst/>
        </a:prstGeom>
        <a:solidFill>
          <a:schemeClr val="accent2">
            <a:tint val="40000"/>
            <a:alpha val="90000"/>
            <a:hueOff val="-11841714"/>
            <a:satOff val="-20663"/>
            <a:lumOff val="-251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1841714"/>
              <a:satOff val="-20663"/>
              <a:lumOff val="-25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 Regression/Classification Head: For prediction tasks </a:t>
          </a:r>
        </a:p>
      </dsp:txBody>
      <dsp:txXfrm>
        <a:off x="3784286" y="3859280"/>
        <a:ext cx="1033833" cy="6892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1C38F-868E-D541-86E7-6BACFEC431EE}">
      <dsp:nvSpPr>
        <dsp:cNvPr id="0" name=""/>
        <dsp:cNvSpPr/>
      </dsp:nvSpPr>
      <dsp:spPr>
        <a:xfrm>
          <a:off x="0" y="217677"/>
          <a:ext cx="5528527" cy="869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9075" tIns="249936" rIns="429075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Dividing the sequence into overlapping or non-overlapping subsequences of length </a:t>
          </a:r>
          <a14:m xmlns:a14="http://schemas.microsoft.com/office/drawing/2010/main">
            <m:oMath xmlns:m="http://schemas.openxmlformats.org/officeDocument/2006/math">
              <m:r>
                <a:rPr lang="en-US" sz="1200" b="0" i="1" kern="1200" smtClean="0">
                  <a:latin typeface="Cambria Math" panose="02040503050406030204" pitchFamily="18" charset="0"/>
                </a:rPr>
                <m:t>𝑘</m:t>
              </m:r>
            </m:oMath>
          </a14:m>
          <a:r>
            <a:rPr lang="en-US" sz="1200" kern="1200" dirty="0"/>
            <a:t>, Biologically interpretable but fixed length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Used in DNABERT, Nucleotide Transformer</a:t>
          </a:r>
        </a:p>
      </dsp:txBody>
      <dsp:txXfrm>
        <a:off x="0" y="217677"/>
        <a:ext cx="5528527" cy="869399"/>
      </dsp:txXfrm>
    </dsp:sp>
    <dsp:sp modelId="{E26A2D3E-D3BC-F348-8C87-5931B85BB271}">
      <dsp:nvSpPr>
        <dsp:cNvPr id="0" name=""/>
        <dsp:cNvSpPr/>
      </dsp:nvSpPr>
      <dsp:spPr>
        <a:xfrm>
          <a:off x="276426" y="40557"/>
          <a:ext cx="3869968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276" tIns="0" rIns="146276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k-</a:t>
          </a:r>
          <a:r>
            <a:rPr lang="en-US" sz="1200" kern="1200" dirty="0" err="1"/>
            <a:t>mer</a:t>
          </a:r>
          <a:r>
            <a:rPr lang="en-US" sz="1200" kern="1200" dirty="0"/>
            <a:t> Tokenization </a:t>
          </a:r>
        </a:p>
      </dsp:txBody>
      <dsp:txXfrm>
        <a:off x="293719" y="57850"/>
        <a:ext cx="3835382" cy="319654"/>
      </dsp:txXfrm>
    </dsp:sp>
    <dsp:sp modelId="{0F197C19-53F9-EF41-A47D-125703E1C53A}">
      <dsp:nvSpPr>
        <dsp:cNvPr id="0" name=""/>
        <dsp:cNvSpPr/>
      </dsp:nvSpPr>
      <dsp:spPr>
        <a:xfrm>
          <a:off x="0" y="1328997"/>
          <a:ext cx="5528527" cy="869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9075" tIns="249936" rIns="429075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Treating each nucleotide (A, C, G, T) as an individual token, long context but high computational cost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Used in </a:t>
          </a:r>
          <a:r>
            <a:rPr lang="en-US" sz="1200" kern="1200" dirty="0" err="1"/>
            <a:t>HyenaDNA</a:t>
          </a:r>
          <a:r>
            <a:rPr lang="en-US" sz="1200" kern="1200" dirty="0"/>
            <a:t> </a:t>
          </a:r>
        </a:p>
      </dsp:txBody>
      <dsp:txXfrm>
        <a:off x="0" y="1328997"/>
        <a:ext cx="5528527" cy="869399"/>
      </dsp:txXfrm>
    </dsp:sp>
    <dsp:sp modelId="{D18927D0-74BB-B64F-8A32-69829D1B797F}">
      <dsp:nvSpPr>
        <dsp:cNvPr id="0" name=""/>
        <dsp:cNvSpPr/>
      </dsp:nvSpPr>
      <dsp:spPr>
        <a:xfrm>
          <a:off x="276426" y="1151877"/>
          <a:ext cx="3869968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276" tIns="0" rIns="146276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Single Nucleotide Tokenization</a:t>
          </a:r>
        </a:p>
      </dsp:txBody>
      <dsp:txXfrm>
        <a:off x="293719" y="1169170"/>
        <a:ext cx="3835382" cy="319654"/>
      </dsp:txXfrm>
    </dsp:sp>
    <dsp:sp modelId="{504D372F-5A6F-6A4C-96A3-203B42A3A191}">
      <dsp:nvSpPr>
        <dsp:cNvPr id="0" name=""/>
        <dsp:cNvSpPr/>
      </dsp:nvSpPr>
      <dsp:spPr>
        <a:xfrm>
          <a:off x="0" y="2440317"/>
          <a:ext cx="5528527" cy="10394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9075" tIns="249936" rIns="429075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Iterative algorithm that searches for nucleotides combinations and builds the vocabulary at the same time. Capture longer motifs but large memory requirements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Used in DNABERT-2</a:t>
          </a:r>
        </a:p>
      </dsp:txBody>
      <dsp:txXfrm>
        <a:off x="0" y="2440317"/>
        <a:ext cx="5528527" cy="1039499"/>
      </dsp:txXfrm>
    </dsp:sp>
    <dsp:sp modelId="{D2F4BB0A-1F06-EC4F-BF2D-058268CAEF8B}">
      <dsp:nvSpPr>
        <dsp:cNvPr id="0" name=""/>
        <dsp:cNvSpPr/>
      </dsp:nvSpPr>
      <dsp:spPr>
        <a:xfrm>
          <a:off x="276426" y="2263197"/>
          <a:ext cx="3869968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276" tIns="0" rIns="146276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Byte Pair Encoding (BPE)</a:t>
          </a:r>
        </a:p>
      </dsp:txBody>
      <dsp:txXfrm>
        <a:off x="293719" y="2280490"/>
        <a:ext cx="3835382" cy="319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08F2E-5F06-4CE2-A139-452A1382A6F0}" type="datetimeFigureOut">
              <a:rPr lang="en-US"/>
              <a:t>5/25/25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8588A-5C4E-401A-AECC-B6F63A9DE96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997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C5DC6-1594-414D-9341-ABA08739246C}" type="datetimeFigureOut">
              <a:rPr lang="en-US"/>
              <a:t>5/25/25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42409-6A04-4DC6-AC3A-D3758287A8F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1150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2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Masked Token Prediction During Pre-training</a:t>
            </a:r>
            <a:r>
              <a:rPr lang="en-US" dirty="0"/>
              <a:t> As established by Ji et al. (2021) in their seminal DNABERT paper, the language modeling head consists of a feed-forward neural network that projects the hidden representations to vocabulary-sized logits. </a:t>
            </a:r>
          </a:p>
          <a:p>
            <a:r>
              <a:rPr lang="en-US" b="1" dirty="0"/>
              <a:t>Next-Token Prediction and Sequence Generation</a:t>
            </a:r>
            <a:r>
              <a:rPr lang="en-US" dirty="0"/>
              <a:t> For autoregressive models, Madani et al. (2023) demonstrated that the language modeling head can be configured to predict the next token in a sequence, enabling the generation of novel DNA sequences with specific properties.</a:t>
            </a:r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409-6A04-4DC6-AC3A-D3758287A8F2}" type="slidenum">
              <a:rPr lang="en-SA" smtClean="0"/>
              <a:t>3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777648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A" dirty="0"/>
              <a:t>CLS token: </a:t>
            </a:r>
            <a:r>
              <a:rPr lang="en-US" dirty="0"/>
              <a:t>go-to representation for any classification task you want to perform on the entire sequence. </a:t>
            </a:r>
          </a:p>
          <a:p>
            <a:r>
              <a:rPr lang="en-US" dirty="0"/>
              <a:t>For example, for language detection</a:t>
            </a:r>
          </a:p>
          <a:p>
            <a:r>
              <a:rPr lang="en-US" dirty="0"/>
              <a:t>	[CLS] Bonjour, comment </a:t>
            </a:r>
            <a:r>
              <a:rPr lang="en-US" dirty="0" err="1"/>
              <a:t>allez-vous</a:t>
            </a:r>
            <a:r>
              <a:rPr lang="en-US" dirty="0"/>
              <a:t>? [SEP] → CLS embedding → Neural network → French/English/Spanish/German</a:t>
            </a:r>
          </a:p>
          <a:p>
            <a:r>
              <a:rPr lang="en-US" b="0" dirty="0"/>
              <a:t>Document Classification</a:t>
            </a:r>
          </a:p>
          <a:p>
            <a:r>
              <a:rPr lang="en-US" dirty="0"/>
              <a:t>	[CLS] Patient shows symptoms of fever and cough... [SEP] → CLS embedding → Neural network → </a:t>
            </a:r>
            <a:r>
              <a:rPr lang="en-US" dirty="0" err="1"/>
              <a:t>Medical_Emergency</a:t>
            </a:r>
            <a:r>
              <a:rPr lang="en-US" dirty="0"/>
              <a:t>/</a:t>
            </a:r>
            <a:r>
              <a:rPr lang="en-US" dirty="0" err="1"/>
              <a:t>Routine_Checkup</a:t>
            </a:r>
            <a:endParaRPr lang="en-US" dirty="0"/>
          </a:p>
          <a:p>
            <a:r>
              <a:rPr lang="en-SA" b="0" dirty="0"/>
              <a:t>[SEP] L</a:t>
            </a:r>
            <a:r>
              <a:rPr lang="en-US" b="0" dirty="0" err="1"/>
              <a:t>i</a:t>
            </a:r>
            <a:r>
              <a:rPr lang="en-SA" b="0" dirty="0"/>
              <a:t>ne separator: </a:t>
            </a:r>
            <a:r>
              <a:rPr lang="en-US" b="0" dirty="0"/>
              <a:t>used to separate different segments within a single input sequence, e.g., </a:t>
            </a:r>
            <a:r>
              <a:rPr lang="en-US" dirty="0"/>
              <a:t>[CLS] A T C G A T C G [SEP] → Promoter/Non-promoter classification</a:t>
            </a:r>
            <a:endParaRPr lang="en-SA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409-6A04-4DC6-AC3A-D3758287A8F2}" type="slidenum">
              <a:rPr lang="en-SA" smtClean="0"/>
              <a:t>4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415276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The 64 × 128 Matrix Represents:</a:t>
            </a:r>
          </a:p>
          <a:p>
            <a:r>
              <a:rPr lang="en-US" b="1" dirty="0"/>
              <a:t>64</a:t>
            </a:r>
            <a:r>
              <a:rPr lang="en-US" dirty="0"/>
              <a:t>: Vocabulary size (total number of possible k-</a:t>
            </a:r>
            <a:r>
              <a:rPr lang="en-US" dirty="0" err="1"/>
              <a:t>mers</a:t>
            </a:r>
            <a:r>
              <a:rPr lang="en-US" dirty="0"/>
              <a:t>)</a:t>
            </a:r>
          </a:p>
          <a:p>
            <a:r>
              <a:rPr lang="en-US" b="1" dirty="0"/>
              <a:t>128</a:t>
            </a:r>
            <a:r>
              <a:rPr lang="en-US" dirty="0"/>
              <a:t>: Embedding dimension (learned dense representation)</a:t>
            </a:r>
          </a:p>
          <a:p>
            <a:r>
              <a:rPr lang="en-US" b="1" dirty="0"/>
              <a:t>Why 64 for Vocabulary Size?</a:t>
            </a:r>
          </a:p>
          <a:p>
            <a:r>
              <a:rPr lang="en-US" dirty="0"/>
              <a:t>For </a:t>
            </a:r>
            <a:r>
              <a:rPr lang="en-US" b="1" dirty="0"/>
              <a:t>3-mers (k=3)</a:t>
            </a:r>
            <a:r>
              <a:rPr lang="en-US" dirty="0"/>
              <a:t> in DNA:</a:t>
            </a:r>
          </a:p>
          <a:p>
            <a:r>
              <a:rPr lang="en-US" dirty="0"/>
              <a:t>4 nucleotides: A, T, G, C</a:t>
            </a:r>
          </a:p>
          <a:p>
            <a:r>
              <a:rPr lang="en-US" dirty="0"/>
              <a:t>Total possible 3-mers: 4³ = </a:t>
            </a:r>
            <a:r>
              <a:rPr lang="en-US" b="1" dirty="0"/>
              <a:t>64</a:t>
            </a:r>
            <a:endParaRPr lang="en-US" dirty="0"/>
          </a:p>
          <a:p>
            <a:r>
              <a:rPr lang="en-US" dirty="0"/>
              <a:t>Examples: AAA, AAT, AAG, AAC, ATA, ATT, ATG, ATC, etc.</a:t>
            </a:r>
          </a:p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409-6A04-4DC6-AC3A-D3758287A8F2}" type="slidenum">
              <a:rPr lang="en-SA" smtClean="0"/>
              <a:t>5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044395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A" dirty="0"/>
              <a:t>MLM</a:t>
            </a:r>
            <a:br>
              <a:rPr lang="en-SA" dirty="0"/>
            </a:br>
            <a:r>
              <a:rPr lang="en-SA" dirty="0"/>
              <a:t>	</a:t>
            </a:r>
            <a:r>
              <a:rPr lang="en-US" b="1" dirty="0"/>
              <a:t>Motif Discovery</a:t>
            </a:r>
            <a:r>
              <a:rPr lang="en-US" dirty="0"/>
              <a:t>: Forces model to predict missing nucleotides based on surrounding context </a:t>
            </a:r>
          </a:p>
          <a:p>
            <a:r>
              <a:rPr lang="en-US" b="1" dirty="0"/>
              <a:t>	Positional Dependencies</a:t>
            </a:r>
            <a:r>
              <a:rPr lang="en-US" dirty="0"/>
              <a:t>: Learns relationships between positions within motifs</a:t>
            </a:r>
          </a:p>
          <a:p>
            <a:r>
              <a:rPr lang="en-US" dirty="0"/>
              <a:t>AR</a:t>
            </a:r>
          </a:p>
          <a:p>
            <a:r>
              <a:rPr lang="en-US" dirty="0"/>
              <a:t>	</a:t>
            </a:r>
            <a:r>
              <a:rPr lang="en-US" b="1" dirty="0"/>
              <a:t>Motif spacing</a:t>
            </a:r>
            <a:r>
              <a:rPr lang="en-US" dirty="0"/>
              <a:t>: Learning distances between regulatory elements </a:t>
            </a:r>
          </a:p>
          <a:p>
            <a:r>
              <a:rPr lang="en-US" b="1" dirty="0"/>
              <a:t>	Sequential dependencies</a:t>
            </a:r>
            <a:r>
              <a:rPr lang="en-US" dirty="0"/>
              <a:t>: Understanding motif ordering</a:t>
            </a:r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409-6A04-4DC6-AC3A-D3758287A8F2}" type="slidenum">
              <a:rPr lang="en-SA" smtClean="0"/>
              <a:t>8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114111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BertTokenizer</a:t>
            </a:r>
            <a:r>
              <a:rPr lang="en-US" dirty="0"/>
              <a:t>/</a:t>
            </a:r>
            <a:r>
              <a:rPr lang="en-US" dirty="0" err="1"/>
              <a:t>BertTokenizerFast</a:t>
            </a:r>
            <a:r>
              <a:rPr lang="en-US" dirty="0"/>
              <a:t>: 	For handling BERT-style tokenization</a:t>
            </a:r>
          </a:p>
          <a:p>
            <a:r>
              <a:rPr lang="en-US" dirty="0" err="1"/>
              <a:t>BertForMaskedLM</a:t>
            </a:r>
            <a:r>
              <a:rPr lang="en-US" dirty="0"/>
              <a:t>: 		The standard implementation for BERT-based masked language modeling</a:t>
            </a:r>
          </a:p>
          <a:p>
            <a:r>
              <a:rPr lang="en-US" dirty="0" err="1"/>
              <a:t>DataCollatorForLanguageModeling</a:t>
            </a:r>
            <a:r>
              <a:rPr lang="en-US" dirty="0"/>
              <a:t>: 	Handles dynamic masking during batch preparation</a:t>
            </a:r>
          </a:p>
          <a:p>
            <a:r>
              <a:rPr lang="en-US" dirty="0" err="1"/>
              <a:t>BertConfig</a:t>
            </a:r>
            <a:r>
              <a:rPr lang="en-US" dirty="0"/>
              <a:t>:			Configuration file for BERT-style training, like </a:t>
            </a:r>
            <a:r>
              <a:rPr lang="en-US" dirty="0" err="1"/>
              <a:t>vocab_size</a:t>
            </a:r>
            <a:r>
              <a:rPr lang="en-US" dirty="0"/>
              <a:t>, </a:t>
            </a:r>
            <a:r>
              <a:rPr lang="en-US" dirty="0" err="1"/>
              <a:t>num_hidden_layers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sz="1200" dirty="0" err="1">
                <a:latin typeface="Lucida Console" panose="020B0609040504020204" pitchFamily="49" charset="0"/>
              </a:rPr>
              <a:t>TrainingArguments</a:t>
            </a:r>
            <a:r>
              <a:rPr lang="en-US" sz="1200" dirty="0">
                <a:latin typeface="Lucida Console" panose="020B0609040504020204" pitchFamily="49" charset="0"/>
              </a:rPr>
              <a:t>:		Training arguments like output directory, </a:t>
            </a:r>
            <a:r>
              <a:rPr lang="en-US" sz="1200" dirty="0" err="1">
                <a:latin typeface="Lucida Console" panose="020B0609040504020204" pitchFamily="49" charset="0"/>
              </a:rPr>
              <a:t>num_epochs</a:t>
            </a:r>
            <a:r>
              <a:rPr lang="en-US" sz="1200" dirty="0">
                <a:latin typeface="Lucida Console" panose="020B0609040504020204" pitchFamily="49" charset="0"/>
              </a:rPr>
              <a:t>, </a:t>
            </a:r>
            <a:r>
              <a:rPr lang="en-US" sz="1200" dirty="0" err="1">
                <a:latin typeface="Lucida Console" panose="020B0609040504020204" pitchFamily="49" charset="0"/>
              </a:rPr>
              <a:t>save_steps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etc</a:t>
            </a:r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Trainer:			Class used for pre-training models</a:t>
            </a:r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409-6A04-4DC6-AC3A-D3758287A8F2}" type="slidenum">
              <a:rPr lang="en-SA" smtClean="0"/>
              <a:t>9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052384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GPT2Tokenizer:		A tokenizer designed for GPT-2 models</a:t>
            </a:r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409-6A04-4DC6-AC3A-D3758287A8F2}" type="slidenum">
              <a:rPr lang="en-SA" smtClean="0"/>
              <a:t>10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721816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SA" b="1" dirty="0"/>
              <a:t>🧠 </a:t>
            </a:r>
            <a:r>
              <a:rPr lang="en-US" b="1" dirty="0"/>
              <a:t>Traditional ML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Kelley et al., 2016</a:t>
            </a:r>
            <a:r>
              <a:rPr lang="en-US" dirty="0"/>
              <a:t> – </a:t>
            </a:r>
            <a:r>
              <a:rPr lang="en-US" i="1" dirty="0"/>
              <a:t>Basset: Learning the regulatory code of the accessible genome with deep CNNs.</a:t>
            </a:r>
            <a:r>
              <a:rPr lang="en-US" dirty="0"/>
              <a:t> Genome Research.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Ghandi et al., 2014</a:t>
            </a:r>
            <a:r>
              <a:rPr lang="en-US" dirty="0"/>
              <a:t> – </a:t>
            </a:r>
            <a:r>
              <a:rPr lang="en-US" i="1" dirty="0"/>
              <a:t>Enhanced regulatory sequence prediction using gapped k-</a:t>
            </a:r>
            <a:r>
              <a:rPr lang="en-US" i="1" dirty="0" err="1"/>
              <a:t>mer</a:t>
            </a:r>
            <a:r>
              <a:rPr lang="en-US" i="1" dirty="0"/>
              <a:t> features.</a:t>
            </a:r>
            <a:r>
              <a:rPr lang="en-US" dirty="0"/>
              <a:t> </a:t>
            </a:r>
            <a:r>
              <a:rPr lang="en-US" dirty="0" err="1"/>
              <a:t>PLoS</a:t>
            </a:r>
            <a:r>
              <a:rPr lang="en-US" dirty="0"/>
              <a:t> </a:t>
            </a:r>
            <a:r>
              <a:rPr lang="en-US" dirty="0" err="1"/>
              <a:t>Comput</a:t>
            </a:r>
            <a:r>
              <a:rPr lang="en-US" dirty="0"/>
              <a:t> Biol.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Zhou &amp; </a:t>
            </a:r>
            <a:r>
              <a:rPr lang="en-US" b="1" dirty="0" err="1"/>
              <a:t>Troyanskaya</a:t>
            </a:r>
            <a:r>
              <a:rPr lang="en-US" b="1" dirty="0"/>
              <a:t>, 2015</a:t>
            </a:r>
            <a:r>
              <a:rPr lang="en-US" dirty="0"/>
              <a:t> – </a:t>
            </a:r>
            <a:r>
              <a:rPr lang="en-US" i="1" dirty="0"/>
              <a:t>Predicting effects of noncoding variants with deep learning-based sequence model.</a:t>
            </a:r>
            <a:r>
              <a:rPr lang="en-US" dirty="0"/>
              <a:t> Nature Methods.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Ernst &amp; Kellis, 2012</a:t>
            </a:r>
            <a:r>
              <a:rPr lang="en-US" dirty="0"/>
              <a:t> – </a:t>
            </a:r>
            <a:r>
              <a:rPr lang="en-US" i="1" dirty="0" err="1"/>
              <a:t>ChromHMM</a:t>
            </a:r>
            <a:r>
              <a:rPr lang="en-US" i="1" dirty="0"/>
              <a:t>: automating chromatin-state discovery and characterization.</a:t>
            </a:r>
            <a:r>
              <a:rPr lang="en-US" dirty="0"/>
              <a:t> Nature Methods.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SA" b="1" dirty="0"/>
              <a:t>🧬 </a:t>
            </a:r>
            <a:r>
              <a:rPr lang="en-US" b="1" dirty="0"/>
              <a:t>Foundation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Avsec et al., 2021</a:t>
            </a:r>
            <a:r>
              <a:rPr lang="en-US" dirty="0"/>
              <a:t> – </a:t>
            </a:r>
            <a:r>
              <a:rPr lang="en-US" i="1" dirty="0"/>
              <a:t>Effective gene expression prediction from sequence using </a:t>
            </a:r>
            <a:r>
              <a:rPr lang="en-US" i="1" dirty="0" err="1"/>
              <a:t>Enformer</a:t>
            </a:r>
            <a:r>
              <a:rPr lang="en-US" i="1" dirty="0"/>
              <a:t>.</a:t>
            </a:r>
            <a:r>
              <a:rPr lang="en-US" dirty="0"/>
              <a:t> Nature Methods.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Ji et al., 2021</a:t>
            </a:r>
            <a:r>
              <a:rPr lang="en-US" dirty="0"/>
              <a:t> – </a:t>
            </a:r>
            <a:r>
              <a:rPr lang="en-US" i="1" dirty="0"/>
              <a:t>DNABERT: pre-trained bidirectional encoder representations from transformers for DNA-language.</a:t>
            </a:r>
            <a:r>
              <a:rPr lang="en-US" dirty="0"/>
              <a:t> Bioinformatics.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Nijkamp et al., 2023</a:t>
            </a:r>
            <a:r>
              <a:rPr lang="en-US" dirty="0"/>
              <a:t> – </a:t>
            </a:r>
            <a:r>
              <a:rPr lang="en-US" i="1" dirty="0"/>
              <a:t>A survey of foundation models for protein and genomic sequences.</a:t>
            </a:r>
            <a:r>
              <a:rPr lang="en-US" dirty="0"/>
              <a:t> </a:t>
            </a:r>
            <a:r>
              <a:rPr lang="en-US" dirty="0" err="1"/>
              <a:t>arXiv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Ferruz</a:t>
            </a:r>
            <a:r>
              <a:rPr lang="en-US" b="1" dirty="0"/>
              <a:t> et al., 2023</a:t>
            </a:r>
            <a:r>
              <a:rPr lang="en-US" dirty="0"/>
              <a:t> – </a:t>
            </a:r>
            <a:r>
              <a:rPr lang="en-US" i="1" dirty="0"/>
              <a:t>Nucleotide Transformer: building and evaluating robust foundation models for human genomics.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Zou et al., 2023</a:t>
            </a:r>
            <a:r>
              <a:rPr lang="en-US" dirty="0"/>
              <a:t> – </a:t>
            </a:r>
            <a:r>
              <a:rPr lang="en-US" i="1" dirty="0"/>
              <a:t>Toward species-generalizable genomic foundation models.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Zhou et al., 2023</a:t>
            </a:r>
            <a:r>
              <a:rPr lang="en-US" dirty="0"/>
              <a:t> – </a:t>
            </a:r>
            <a:r>
              <a:rPr lang="en-US" i="1" dirty="0"/>
              <a:t>Biological insights from foundation models of regulatory genomics.</a:t>
            </a:r>
            <a:endParaRPr lang="en-US" dirty="0"/>
          </a:p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42409-6A04-4DC6-AC3A-D3758287A8F2}" type="slidenum">
              <a:rPr lang="en-SA" smtClean="0"/>
              <a:t>12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474412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600200" y="0"/>
            <a:ext cx="5029200" cy="594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" name="Picture 9" descr="Closeup of plant shoot" title="Slide Design Pictur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60567" y="2057400"/>
            <a:ext cx="2060767" cy="388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777" y="3019706"/>
            <a:ext cx="4846320" cy="23876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777" y="5381894"/>
            <a:ext cx="4846320" cy="448056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873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070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90500"/>
            <a:ext cx="2057400" cy="5986463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90500"/>
            <a:ext cx="7734300" cy="5986463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101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51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51777" y="2263913"/>
            <a:ext cx="7199696" cy="2188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777" y="2263913"/>
            <a:ext cx="6949440" cy="2188355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0851" y="4524522"/>
            <a:ext cx="7220622" cy="44952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989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9700" y="1556281"/>
            <a:ext cx="4610099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56281"/>
            <a:ext cx="4609775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16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9699" y="1554480"/>
            <a:ext cx="4608576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09699" y="2378392"/>
            <a:ext cx="4608576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54480"/>
            <a:ext cx="4610100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78392"/>
            <a:ext cx="4610100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718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587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73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6679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9699" y="915923"/>
            <a:ext cx="5216979" cy="5065776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6679" y="3446396"/>
            <a:ext cx="4155622" cy="2535303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35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6680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915923"/>
            <a:ext cx="6626677" cy="5065776"/>
          </a:xfrm>
        </p:spPr>
        <p:txBody>
          <a:bodyPr tIns="1371600">
            <a:normAutofit/>
          </a:bodyPr>
          <a:lstStyle>
            <a:lvl1pPr marL="0" indent="0" algn="ctr">
              <a:spcBef>
                <a:spcPts val="0"/>
              </a:spcBef>
              <a:buNone/>
              <a:defRPr sz="2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6680" y="3446397"/>
            <a:ext cx="4155622" cy="2535304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4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629400"/>
            <a:ext cx="1499616" cy="228600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  <a:lumOff val="85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609344" y="6629400"/>
            <a:ext cx="10582656" cy="228600"/>
          </a:xfrm>
          <a:prstGeom prst="rect">
            <a:avLst/>
          </a:prstGeom>
          <a:gradFill>
            <a:gsLst>
              <a:gs pos="0">
                <a:schemeClr val="accent1">
                  <a:lumMod val="35000"/>
                  <a:lumOff val="65000"/>
                </a:schemeClr>
              </a:gs>
              <a:gs pos="100000">
                <a:schemeClr val="accent1">
                  <a:lumMod val="35000"/>
                  <a:lumOff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0027" y="1566001"/>
            <a:ext cx="9371948" cy="462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9CD8D479-8942-46E8-A226-A4E01F7A105C}" type="slidenum">
              <a:rPr/>
              <a:p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1101" y="6629400"/>
            <a:ext cx="100066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July 22, 2012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dirty="0"/>
              <a:t>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286604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0312" indent="-210312" algn="l" defTabSz="91440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76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5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338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3624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19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image" Target="../media/image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.xml"/><Relationship Id="rId1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5E43459-5AD6-05A7-68C8-F3E8FBC3CB19}"/>
              </a:ext>
            </a:extLst>
          </p:cNvPr>
          <p:cNvSpPr/>
          <p:nvPr/>
        </p:nvSpPr>
        <p:spPr>
          <a:xfrm>
            <a:off x="6705600" y="2036618"/>
            <a:ext cx="5486400" cy="403167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Anatomy of a Typical Genomic Foundation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Ikram Ullah, Staff Scientist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58AC2-6818-6EFB-B085-929213EE1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909794"/>
            <a:ext cx="2711359" cy="40316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DA2E77-8433-8039-37B0-94FB05392400}"/>
              </a:ext>
            </a:extLst>
          </p:cNvPr>
          <p:cNvSpPr txBox="1"/>
          <p:nvPr/>
        </p:nvSpPr>
        <p:spPr>
          <a:xfrm>
            <a:off x="933914" y="6347072"/>
            <a:ext cx="91244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 taken from – Tang, Lin. "Large models for genomics."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Methods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20.12 (2023): 1868-1868.</a:t>
            </a:r>
            <a:endParaRPr lang="en-SA" sz="1200" dirty="0"/>
          </a:p>
        </p:txBody>
      </p:sp>
    </p:spTree>
    <p:extLst>
      <p:ext uri="{BB962C8B-B14F-4D97-AF65-F5344CB8AC3E}">
        <p14:creationId xmlns:p14="http://schemas.microsoft.com/office/powerpoint/2010/main" val="426154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123E6-1611-A5DF-851A-EC51AE956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Modeling: Sequence Generation and Contextual Dependencies</a:t>
            </a: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3958A-7D96-8B8F-98A2-EDC288D1AA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Autoregressive Pre-training Works</a:t>
            </a:r>
          </a:p>
          <a:p>
            <a:pPr lvl="1"/>
            <a:r>
              <a:rPr lang="en-US" dirty="0"/>
              <a:t>Predict each token based only on previous tokens in the sequence</a:t>
            </a:r>
          </a:p>
          <a:p>
            <a:pPr lvl="1"/>
            <a:r>
              <a:rPr lang="en-US" dirty="0"/>
              <a:t>Train model step-by-step to predict the next element in sequence</a:t>
            </a:r>
          </a:p>
          <a:p>
            <a:pPr lvl="1"/>
            <a:r>
              <a:rPr lang="en-US" dirty="0"/>
              <a:t>Used primarily in transformer decoder architectures (GPT-style)</a:t>
            </a:r>
          </a:p>
          <a:p>
            <a:r>
              <a:rPr lang="en-US" dirty="0"/>
              <a:t>Key Advantages</a:t>
            </a:r>
          </a:p>
          <a:p>
            <a:pPr lvl="1"/>
            <a:r>
              <a:rPr lang="en-US" dirty="0"/>
              <a:t>Sequence generation, conditional synthesis</a:t>
            </a:r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Synthetic biology, enhancer design, genome generation</a:t>
            </a:r>
            <a:endParaRPr lang="en-SA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363A289-C1D4-2DDE-A74D-6E853FC6D1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87947" y="1790121"/>
            <a:ext cx="4610100" cy="19532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3F49AB-1C40-9623-8F74-F6AB5E2269AA}"/>
              </a:ext>
            </a:extLst>
          </p:cNvPr>
          <p:cNvSpPr txBox="1"/>
          <p:nvPr/>
        </p:nvSpPr>
        <p:spPr>
          <a:xfrm>
            <a:off x="6287947" y="4316938"/>
            <a:ext cx="4610100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from transformers import </a:t>
            </a:r>
            <a:r>
              <a:rPr lang="en-US" sz="1400" b="1" dirty="0" err="1">
                <a:latin typeface="Lucida Console" panose="020B0609040504020204" pitchFamily="49" charset="0"/>
              </a:rPr>
              <a:t>AutoModelForCausalLM</a:t>
            </a:r>
            <a:r>
              <a:rPr lang="en-US" sz="1400" dirty="0">
                <a:latin typeface="Lucida Console" panose="020B0609040504020204" pitchFamily="49" charset="0"/>
              </a:rPr>
              <a:t>, </a:t>
            </a:r>
          </a:p>
          <a:p>
            <a:r>
              <a:rPr lang="en-US" sz="1400" dirty="0" err="1">
                <a:latin typeface="Lucida Console" panose="020B0609040504020204" pitchFamily="49" charset="0"/>
              </a:rPr>
              <a:t>AutoTokenizer</a:t>
            </a:r>
            <a:endParaRPr lang="en-US" sz="1400" dirty="0">
              <a:latin typeface="Lucida Console" panose="020B0609040504020204" pitchFamily="49" charset="0"/>
            </a:endParaRPr>
          </a:p>
          <a:p>
            <a:endParaRPr lang="en-US" sz="1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35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3B7158-8FBF-9AC7-DCE5-9AD20D93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A" dirty="0"/>
              <a:t>Questions &amp; Comments</a:t>
            </a:r>
          </a:p>
        </p:txBody>
      </p:sp>
    </p:spTree>
    <p:extLst>
      <p:ext uri="{BB962C8B-B14F-4D97-AF65-F5344CB8AC3E}">
        <p14:creationId xmlns:p14="http://schemas.microsoft.com/office/powerpoint/2010/main" val="53824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D06BB-DDB8-95E8-CF8B-CA3BD931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ML vs Genomic Foundations Models</a:t>
            </a:r>
            <a:endParaRPr lang="en-SA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4DD0B6D-51D0-B44C-87D8-34B311536D3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09700" y="1565275"/>
          <a:ext cx="9372600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81022350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849146068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2698824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Concept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Traditional ML in Genomics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Genomic Foundation Models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286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Model Scope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Task-specific models trained independently for each application (e.g., random forests for enhancer prediction, CNNs for TF binding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Pretrained general-purpose models transferable across tasks and contexts (e.g., </a:t>
                      </a:r>
                      <a:r>
                        <a:rPr lang="en-US" sz="1200" dirty="0" err="1"/>
                        <a:t>HyenaDNA</a:t>
                      </a:r>
                      <a:r>
                        <a:rPr lang="en-US" sz="1200" dirty="0"/>
                        <a:t> for Chromatin Profile Prediction and Species classification)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258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Feature Representation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Manual or shallow features (e.g., k-</a:t>
                      </a:r>
                      <a:r>
                        <a:rPr lang="en-US" sz="1200" dirty="0" err="1"/>
                        <a:t>mers</a:t>
                      </a:r>
                      <a:r>
                        <a:rPr lang="en-US" sz="1200" dirty="0"/>
                        <a:t>, GC content, PWM motif scores)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High-dimensional, context-aware sequence embeddings from genomic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401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Data Requirements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Requires labeled datasets per task; often constrained by annotation availability and class imbalance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Leverages large-scale unlabeled sequence data via self-supervised learning; needs minimal labeled data for fine-tuning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4955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Transferability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Limited to trained context (e.g., one tissue, one species); retraining needed for new tasks.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Cross-context generalization across cell types, tissues, and even 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1409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Scalability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Computationally bounded; performance often plateaus without task-specific engineering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Scales to full-genome or multi-modal modeling using distributed transformers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452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Biological Insight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Interpretation via model coefficients, feature importance, or motif matches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Embeddings uncover regulatory logic, long-range interactions, and evolutionary constraints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72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0169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DDCB1-728B-F4E1-8F1E-492D566C6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F4551-A438-8915-5098-D3C1E366A0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252A2-A72A-9AED-9582-DB42E1121E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17450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FA6A-8F52-70E4-545F-001D16504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Agenda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CC5D2BE-02E5-9BCD-B80A-9A97F71644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9861347"/>
              </p:ext>
            </p:extLst>
          </p:nvPr>
        </p:nvGraphicFramePr>
        <p:xfrm>
          <a:off x="1540563" y="1588861"/>
          <a:ext cx="7227957" cy="4518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FDDDFE0-24A9-8615-9CE4-16E3D0C3E2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1589" y="2083443"/>
            <a:ext cx="2998149" cy="32216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1A0DA-5FF3-A5EF-75F7-81D921B4EB0A}"/>
              </a:ext>
            </a:extLst>
          </p:cNvPr>
          <p:cNvSpPr txBox="1"/>
          <p:nvPr/>
        </p:nvSpPr>
        <p:spPr>
          <a:xfrm>
            <a:off x="1475294" y="6120746"/>
            <a:ext cx="7358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Cui, Haotian, et al. "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scGPT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toward building a foundation model for single-cell multi-omics using generative AI."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Methods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21.8 (2024): 1470-1480.</a:t>
            </a:r>
            <a:endParaRPr lang="en-SA" sz="1000" dirty="0"/>
          </a:p>
        </p:txBody>
      </p:sp>
    </p:spTree>
    <p:extLst>
      <p:ext uri="{BB962C8B-B14F-4D97-AF65-F5344CB8AC3E}">
        <p14:creationId xmlns:p14="http://schemas.microsoft.com/office/powerpoint/2010/main" val="13757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7F29-B666-0EF2-0B48-76B1046F7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Anatomy of a typical Genomic Foundation Model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C9CD245-CB38-9C86-3534-0B9BA6ABAF6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98062592"/>
              </p:ext>
            </p:extLst>
          </p:nvPr>
        </p:nvGraphicFramePr>
        <p:xfrm>
          <a:off x="1409699" y="1555750"/>
          <a:ext cx="5314485" cy="4621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170" name="Picture 2">
            <a:extLst>
              <a:ext uri="{FF2B5EF4-FFF2-40B4-BE49-F238E27FC236}">
                <a16:creationId xmlns:a16="http://schemas.microsoft.com/office/drawing/2014/main" id="{7591C17B-5A17-D64C-6067-F8D4A810597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492" y="1555750"/>
            <a:ext cx="3357483" cy="440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5471C0-D687-05F7-52E4-1A816B398E26}"/>
              </a:ext>
            </a:extLst>
          </p:cNvPr>
          <p:cNvSpPr txBox="1"/>
          <p:nvPr/>
        </p:nvSpPr>
        <p:spPr>
          <a:xfrm>
            <a:off x="1409700" y="6273591"/>
            <a:ext cx="96323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Ji, </a:t>
            </a:r>
            <a:r>
              <a:rPr lang="en-US" sz="1000" dirty="0" err="1"/>
              <a:t>Yanrong</a:t>
            </a:r>
            <a:r>
              <a:rPr lang="en-US" sz="1000" dirty="0"/>
              <a:t>, et al. "DNABERT: pre-trained Bidirectional Encoder Representations from Transformers model for DNA-language in genome." Bioinformatics 37.15 (2021): 2112-2120.</a:t>
            </a:r>
          </a:p>
        </p:txBody>
      </p:sp>
    </p:spTree>
    <p:extLst>
      <p:ext uri="{BB962C8B-B14F-4D97-AF65-F5344CB8AC3E}">
        <p14:creationId xmlns:p14="http://schemas.microsoft.com/office/powerpoint/2010/main" val="347781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0FEAB-4867-4D56-876C-75B028AD5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as a Language – Tokenization</a:t>
            </a: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84164-F366-B1EC-B7C5-1B0B08F97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9700" y="1822799"/>
            <a:ext cx="9942241" cy="654385"/>
          </a:xfrm>
          <a:prstGeom prst="roundRect">
            <a:avLst>
              <a:gd name="adj" fmla="val 26891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Breaking down the continuous DNA sequence into discrete units called tokens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Diagram 10">
                <a:extLst>
                  <a:ext uri="{FF2B5EF4-FFF2-40B4-BE49-F238E27FC236}">
                    <a16:creationId xmlns:a16="http://schemas.microsoft.com/office/drawing/2014/main" id="{4EB6FF11-DE41-6637-9132-51FE1627903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45432346"/>
                  </p:ext>
                </p:extLst>
              </p:nvPr>
            </p:nvGraphicFramePr>
            <p:xfrm>
              <a:off x="1409700" y="2739848"/>
              <a:ext cx="5528527" cy="352037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1" name="Diagram 10">
                <a:extLst>
                  <a:ext uri="{FF2B5EF4-FFF2-40B4-BE49-F238E27FC236}">
                    <a16:creationId xmlns:a16="http://schemas.microsoft.com/office/drawing/2014/main" id="{4EB6FF11-DE41-6637-9132-51FE1627903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45432346"/>
                  </p:ext>
                </p:extLst>
              </p:nvPr>
            </p:nvGraphicFramePr>
            <p:xfrm>
              <a:off x="1409700" y="2739848"/>
              <a:ext cx="5528527" cy="352037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0C328C8-AD17-E0D9-B0E2-BA5578EF2A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48397" y="2955753"/>
            <a:ext cx="4220733" cy="881078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4C1132-2E34-C759-DCF9-5549A17519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1930" y="4117648"/>
            <a:ext cx="4298792" cy="886293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E527D9-7E71-93F7-15C8-BDF7EF3F9B28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7331930" y="5284757"/>
            <a:ext cx="4237200" cy="878400"/>
          </a:xfrm>
          <a:prstGeom prst="rect">
            <a:avLst/>
          </a:prstGeom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336121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6E9D-793D-1D53-90BE-1ECE1BF36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Embedding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4A978F4-7128-B948-1B8C-14E4BAA4F05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409699" y="1556281"/>
                <a:ext cx="5859201" cy="462068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SA" dirty="0"/>
                  <a:t>Input</a:t>
                </a:r>
              </a:p>
              <a:p>
                <a:pPr lvl="1"/>
                <a:r>
                  <a:rPr lang="en-US" dirty="0"/>
                  <a:t>DNA sequence split into overlapping 6-letter substrings</a:t>
                </a:r>
              </a:p>
              <a:p>
                <a:pPr lvl="1"/>
                <a:r>
                  <a:rPr lang="en-US" dirty="0"/>
                  <a:t>Vocabulary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3 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64</m:t>
                    </m:r>
                  </m:oMath>
                </a14:m>
                <a:r>
                  <a:rPr lang="en-US" dirty="0"/>
                  <a:t> unique tokens</a:t>
                </a:r>
              </a:p>
              <a:p>
                <a:pPr lvl="1"/>
                <a:r>
                  <a:rPr lang="en-US" dirty="0"/>
                  <a:t>Example: ATGTGCGCT → [ATG, TGC, GCT]</a:t>
                </a:r>
              </a:p>
              <a:p>
                <a:r>
                  <a:rPr lang="en-US" dirty="0"/>
                  <a:t>Embedding Process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Token → ID</a:t>
                </a:r>
                <a:r>
                  <a:rPr lang="en-US" dirty="0"/>
                  <a:t>: Each 3-mer mapped to an integer ID, e.g., ATG → 42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Embedding Lookup</a:t>
                </a:r>
                <a:r>
                  <a:rPr lang="en-US" dirty="0"/>
                  <a:t>: Each ID looks up its corresponding 128-dimensional dense vector from the 64×128 embedding matrix (different than one-hot encoding)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Positional Encoding</a:t>
                </a:r>
                <a:r>
                  <a:rPr lang="en-US" dirty="0"/>
                  <a:t>: Adds order info to embeddings (e.g., sinusoidal or learned)</a:t>
                </a:r>
              </a:p>
              <a:p>
                <a:r>
                  <a:rPr lang="en-US" dirty="0"/>
                  <a:t>Output Embeddings</a:t>
                </a:r>
              </a:p>
              <a:p>
                <a:pPr lvl="1"/>
                <a:r>
                  <a:rPr lang="en-US" dirty="0"/>
                  <a:t>If the input was 32 k-</a:t>
                </a:r>
                <a:r>
                  <a:rPr lang="en-US" dirty="0" err="1"/>
                  <a:t>mer</a:t>
                </a:r>
                <a:r>
                  <a:rPr lang="en-US" dirty="0"/>
                  <a:t>, token is now a 64-dim vector, e.g., [0.2, -0.5, ..., 0.1]</a:t>
                </a:r>
              </a:p>
              <a:p>
                <a:pPr lvl="1"/>
                <a:r>
                  <a:rPr lang="en-US" dirty="0"/>
                  <a:t>After training, semantically or biologically similar k-</a:t>
                </a:r>
                <a:r>
                  <a:rPr lang="en-US" dirty="0" err="1"/>
                  <a:t>mers</a:t>
                </a:r>
                <a:r>
                  <a:rPr lang="en-US" dirty="0"/>
                  <a:t> cluster in vector space</a:t>
                </a:r>
              </a:p>
              <a:p>
                <a:pPr lvl="1"/>
                <a:r>
                  <a:rPr lang="en-US" dirty="0"/>
                  <a:t>(e.g., AT</a:t>
                </a:r>
                <a:r>
                  <a:rPr lang="en-US" dirty="0">
                    <a:solidFill>
                      <a:srgbClr val="C00000"/>
                    </a:solidFill>
                  </a:rPr>
                  <a:t>G</a:t>
                </a:r>
                <a:r>
                  <a:rPr lang="en-US" dirty="0"/>
                  <a:t> ≈ AT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en-US" dirty="0"/>
                  <a:t>)</a:t>
                </a:r>
                <a:endParaRPr lang="en-SA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4A978F4-7128-B948-1B8C-14E4BAA4F0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409699" y="1556281"/>
                <a:ext cx="5859201" cy="4620682"/>
              </a:xfrm>
              <a:blipFill>
                <a:blip r:embed="rId3"/>
                <a:stretch>
                  <a:fillRect l="-648" t="-2466"/>
                </a:stretch>
              </a:blipFill>
            </p:spPr>
            <p:txBody>
              <a:bodyPr/>
              <a:lstStyle/>
              <a:p>
                <a:r>
                  <a:rPr lang="en-S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B3E98E2D-7F55-CB58-5A51-FCB76EC7A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562" y="1824380"/>
            <a:ext cx="3552189" cy="2368126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3450D5E4-2564-A53B-7A1F-5E35B837E7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8152238" y="4052834"/>
            <a:ext cx="3098354" cy="212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6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0EDD2F9-B958-C8C4-FEB5-456DB0D9A8ED}"/>
              </a:ext>
            </a:extLst>
          </p:cNvPr>
          <p:cNvGrpSpPr/>
          <p:nvPr/>
        </p:nvGrpSpPr>
        <p:grpSpPr>
          <a:xfrm>
            <a:off x="6756174" y="1162385"/>
            <a:ext cx="3866009" cy="2186751"/>
            <a:chOff x="6756174" y="1162385"/>
            <a:chExt cx="3866009" cy="2186751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96535D9-4F62-D9C5-EE74-73BFAAFB16C1}"/>
                </a:ext>
              </a:extLst>
            </p:cNvPr>
            <p:cNvSpPr/>
            <p:nvPr/>
          </p:nvSpPr>
          <p:spPr>
            <a:xfrm>
              <a:off x="6756174" y="1162385"/>
              <a:ext cx="3866009" cy="2186751"/>
            </a:xfrm>
            <a:prstGeom prst="roundRect">
              <a:avLst>
                <a:gd name="adj" fmla="val 8947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09F97C-576F-D7FA-B065-E7362073C570}"/>
                </a:ext>
              </a:extLst>
            </p:cNvPr>
            <p:cNvSpPr txBox="1"/>
            <p:nvPr/>
          </p:nvSpPr>
          <p:spPr>
            <a:xfrm>
              <a:off x="6867641" y="3010582"/>
              <a:ext cx="358333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Transformer model in DNABERT</a:t>
              </a:r>
              <a:endParaRPr lang="en-SA" sz="16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8AAE9B-0426-2C9D-66A6-0218EC2DC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 Layer</a:t>
            </a: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A34CD-6C71-ABCD-CA5A-5D3C07B27E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9700" y="1556281"/>
            <a:ext cx="5246927" cy="273792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core of the DNA Foundation Model</a:t>
            </a:r>
          </a:p>
          <a:p>
            <a:r>
              <a:rPr lang="en-US" dirty="0"/>
              <a:t>Often based on the Transformer architecture</a:t>
            </a:r>
            <a:r>
              <a:rPr lang="en-SA" dirty="0"/>
              <a:t> </a:t>
            </a:r>
          </a:p>
          <a:p>
            <a:pPr lvl="1"/>
            <a:r>
              <a:rPr lang="en-US" dirty="0"/>
              <a:t>Self-attention for learning complex relationships and dependencies between tokens</a:t>
            </a:r>
          </a:p>
          <a:p>
            <a:pPr lvl="1"/>
            <a:r>
              <a:rPr lang="en-US" dirty="0"/>
              <a:t>Optimizations: Sliding window (</a:t>
            </a:r>
            <a:r>
              <a:rPr lang="en-US" dirty="0" err="1"/>
              <a:t>Longformer</a:t>
            </a:r>
            <a:r>
              <a:rPr lang="en-US" dirty="0"/>
              <a:t>) CUDA-based (</a:t>
            </a:r>
            <a:r>
              <a:rPr lang="en-US" dirty="0" err="1"/>
              <a:t>FlashAttention</a:t>
            </a:r>
            <a:r>
              <a:rPr lang="en-US" dirty="0"/>
              <a:t>)</a:t>
            </a:r>
            <a:endParaRPr lang="en-SA" dirty="0"/>
          </a:p>
          <a:p>
            <a:r>
              <a:rPr lang="en-SA" dirty="0"/>
              <a:t>Newer models uses architectures like CNN, Hyena and Mamba</a:t>
            </a:r>
          </a:p>
          <a:p>
            <a:pPr lvl="1"/>
            <a:r>
              <a:rPr lang="en-SA" dirty="0"/>
              <a:t>Necessitated by local pattern learning and long context handling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848600-9097-2018-1020-D250F9A2C3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67642" y="1268105"/>
            <a:ext cx="3583332" cy="176699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739EB27-E9C7-E2F1-42C8-7BAF8DCF3EB8}"/>
              </a:ext>
            </a:extLst>
          </p:cNvPr>
          <p:cNvGrpSpPr/>
          <p:nvPr/>
        </p:nvGrpSpPr>
        <p:grpSpPr>
          <a:xfrm>
            <a:off x="6756174" y="3681128"/>
            <a:ext cx="3866009" cy="2134432"/>
            <a:chOff x="6756173" y="3464550"/>
            <a:chExt cx="3866009" cy="213443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4DAEDEB-F0A6-0EF2-3218-118615652E1C}"/>
                </a:ext>
              </a:extLst>
            </p:cNvPr>
            <p:cNvGrpSpPr/>
            <p:nvPr/>
          </p:nvGrpSpPr>
          <p:grpSpPr>
            <a:xfrm>
              <a:off x="6756173" y="3464550"/>
              <a:ext cx="3866009" cy="2134432"/>
              <a:chOff x="6756173" y="3464550"/>
              <a:chExt cx="3866009" cy="2134432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ED7F2CBC-7E13-5AA9-063A-E934364423C0}"/>
                  </a:ext>
                </a:extLst>
              </p:cNvPr>
              <p:cNvSpPr/>
              <p:nvPr/>
            </p:nvSpPr>
            <p:spPr>
              <a:xfrm>
                <a:off x="6756173" y="3464550"/>
                <a:ext cx="3866009" cy="2134432"/>
              </a:xfrm>
              <a:prstGeom prst="roundRect">
                <a:avLst>
                  <a:gd name="adj" fmla="val 894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A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CE4A85-2A5C-8EC8-5CE8-074834C32EFE}"/>
                  </a:ext>
                </a:extLst>
              </p:cNvPr>
              <p:cNvSpPr txBox="1"/>
              <p:nvPr/>
            </p:nvSpPr>
            <p:spPr>
              <a:xfrm>
                <a:off x="6867640" y="5260428"/>
                <a:ext cx="35833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/>
                  <a:t>Hyena model in </a:t>
                </a:r>
                <a:r>
                  <a:rPr lang="en-US" sz="1600" dirty="0" err="1"/>
                  <a:t>HyenaDNA</a:t>
                </a:r>
                <a:endParaRPr lang="en-SA" sz="1600" dirty="0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06E87E-8DCF-442F-9936-ACFA380D2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7642" y="3525235"/>
              <a:ext cx="3643072" cy="176699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FE8F46E-3004-09A3-0261-2A0F98B62FBB}"/>
              </a:ext>
            </a:extLst>
          </p:cNvPr>
          <p:cNvSpPr txBox="1"/>
          <p:nvPr/>
        </p:nvSpPr>
        <p:spPr>
          <a:xfrm>
            <a:off x="1409699" y="6007448"/>
            <a:ext cx="99851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Beltagy</a:t>
            </a:r>
            <a:r>
              <a:rPr lang="en-US" sz="1100" dirty="0"/>
              <a:t>, </a:t>
            </a:r>
            <a:r>
              <a:rPr lang="en-US" sz="1100" dirty="0" err="1"/>
              <a:t>Iz</a:t>
            </a:r>
            <a:r>
              <a:rPr lang="en-US" sz="1100" dirty="0"/>
              <a:t>, Matthew E. Peters, and Arman Cohan. "</a:t>
            </a:r>
            <a:r>
              <a:rPr lang="en-US" sz="1100" dirty="0" err="1"/>
              <a:t>Longformer</a:t>
            </a:r>
            <a:r>
              <a:rPr lang="en-US" sz="1100" dirty="0"/>
              <a:t>: The long-document transformer." </a:t>
            </a:r>
            <a:r>
              <a:rPr lang="en-US" sz="1100" dirty="0" err="1"/>
              <a:t>arXiv</a:t>
            </a:r>
            <a:r>
              <a:rPr lang="en-US" sz="1100" dirty="0"/>
              <a:t> preprint arXiv:2004.05150 (2020).</a:t>
            </a:r>
            <a:endParaRPr lang="en-US" sz="1100" b="0" i="0" dirty="0">
              <a:solidFill>
                <a:srgbClr val="222222"/>
              </a:solidFill>
              <a:effectLst/>
            </a:endParaRPr>
          </a:p>
          <a:p>
            <a:r>
              <a:rPr lang="en-US" sz="1100" b="0" i="0" dirty="0">
                <a:solidFill>
                  <a:srgbClr val="222222"/>
                </a:solidFill>
                <a:effectLst/>
              </a:rPr>
              <a:t>Dao, Tri, et al. "</a:t>
            </a:r>
            <a:r>
              <a:rPr lang="en-US" sz="1100" b="0" i="0" dirty="0" err="1">
                <a:solidFill>
                  <a:srgbClr val="222222"/>
                </a:solidFill>
                <a:effectLst/>
              </a:rPr>
              <a:t>Flashattention</a:t>
            </a:r>
            <a:r>
              <a:rPr lang="en-US" sz="1100" b="0" i="0" dirty="0">
                <a:solidFill>
                  <a:srgbClr val="222222"/>
                </a:solidFill>
                <a:effectLst/>
              </a:rPr>
              <a:t>: Fast and memory-efficient exact attention with io-awareness." </a:t>
            </a:r>
            <a:r>
              <a:rPr lang="en-US" sz="1100" b="0" i="1" dirty="0">
                <a:solidFill>
                  <a:srgbClr val="222222"/>
                </a:solidFill>
                <a:effectLst/>
              </a:rPr>
              <a:t>Advances in neural information processing systems</a:t>
            </a:r>
            <a:r>
              <a:rPr lang="en-US" sz="1100" b="0" i="0" dirty="0">
                <a:solidFill>
                  <a:srgbClr val="222222"/>
                </a:solidFill>
                <a:effectLst/>
              </a:rPr>
              <a:t> 35 (2022): 16344-16359.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488FF5-0D60-8A80-FEB0-2D715E7E9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029" y="4250858"/>
            <a:ext cx="4145734" cy="1348124"/>
          </a:xfrm>
          <a:prstGeom prst="rect">
            <a:avLst/>
          </a:prstGeom>
          <a:ln>
            <a:solidFill>
              <a:schemeClr val="accent2">
                <a:tint val="40000"/>
                <a:hueOff val="-7894476"/>
                <a:satOff val="-13775"/>
                <a:lumOff val="-1677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70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8FA4-255B-1523-255D-3823652B1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 (Task-Specific)</a:t>
            </a: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F6D3A-F235-B381-5AE1-3ECB5F57A7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final layer of the model, which is adapted based on the specific task the GFM is designed for.  </a:t>
            </a:r>
          </a:p>
          <a:p>
            <a:pPr lvl="1"/>
            <a:r>
              <a:rPr lang="en-US" b="1" dirty="0"/>
              <a:t>Language Modeling Head</a:t>
            </a:r>
            <a:r>
              <a:rPr lang="en-US" dirty="0"/>
              <a:t>: For predicting masked tokens during </a:t>
            </a:r>
            <a:r>
              <a:rPr lang="en-US" dirty="0">
                <a:solidFill>
                  <a:srgbClr val="C00000"/>
                </a:solidFill>
              </a:rPr>
              <a:t>pretraining</a:t>
            </a:r>
            <a:r>
              <a:rPr lang="en-US" dirty="0"/>
              <a:t> or </a:t>
            </a:r>
            <a:r>
              <a:rPr lang="en-US" dirty="0">
                <a:solidFill>
                  <a:srgbClr val="C00000"/>
                </a:solidFill>
              </a:rPr>
              <a:t>generating</a:t>
            </a:r>
            <a:r>
              <a:rPr lang="en-US" dirty="0"/>
              <a:t> new DNA sequences</a:t>
            </a:r>
          </a:p>
          <a:p>
            <a:pPr lvl="1"/>
            <a:r>
              <a:rPr lang="en-US" b="1" dirty="0"/>
              <a:t>Classification Head</a:t>
            </a:r>
            <a:r>
              <a:rPr lang="en-US" dirty="0"/>
              <a:t>: For predicting </a:t>
            </a:r>
            <a:r>
              <a:rPr lang="en-US" dirty="0">
                <a:solidFill>
                  <a:srgbClr val="C00000"/>
                </a:solidFill>
              </a:rPr>
              <a:t>categories</a:t>
            </a:r>
            <a:r>
              <a:rPr lang="en-US" dirty="0"/>
              <a:t> (e.g., promoter vs. non-promoter)</a:t>
            </a:r>
          </a:p>
          <a:p>
            <a:pPr lvl="1"/>
            <a:r>
              <a:rPr lang="en-US" b="1" dirty="0"/>
              <a:t>Regression Head</a:t>
            </a:r>
            <a:r>
              <a:rPr lang="en-US" dirty="0"/>
              <a:t>: For predicting </a:t>
            </a:r>
            <a:r>
              <a:rPr lang="en-US" dirty="0">
                <a:solidFill>
                  <a:srgbClr val="C00000"/>
                </a:solidFill>
              </a:rPr>
              <a:t>continuous values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/>
              <a:t>(e.g., gene expression levels)</a:t>
            </a:r>
          </a:p>
          <a:p>
            <a:pPr lvl="1"/>
            <a:r>
              <a:rPr lang="en-US" b="1" dirty="0"/>
              <a:t>Embedding Output</a:t>
            </a:r>
            <a:r>
              <a:rPr lang="en-US" dirty="0"/>
              <a:t>: The learned representations can be used as </a:t>
            </a:r>
            <a:r>
              <a:rPr lang="en-US" dirty="0">
                <a:solidFill>
                  <a:srgbClr val="C00000"/>
                </a:solidFill>
              </a:rPr>
              <a:t>features</a:t>
            </a:r>
            <a:r>
              <a:rPr lang="en-US" dirty="0"/>
              <a:t> for other downstream analyses.</a:t>
            </a:r>
            <a:endParaRPr lang="en-SA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C969171-A6F8-8FE2-28BF-6CFFDC0600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08298" y="1814816"/>
            <a:ext cx="4997548" cy="389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1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F19F-86BB-DB35-13BD-70A112CFF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T</a:t>
            </a:r>
            <a:r>
              <a:rPr lang="en-US" dirty="0"/>
              <a:t>raining Strategies for Genomic Foundation Models</a:t>
            </a:r>
            <a:endParaRPr lang="en-SA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77EB283-F892-4E2D-37B6-85D1D7976D2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48765979"/>
              </p:ext>
            </p:extLst>
          </p:nvPr>
        </p:nvGraphicFramePr>
        <p:xfrm>
          <a:off x="1409701" y="3653740"/>
          <a:ext cx="9371948" cy="25618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35385">
                  <a:extLst>
                    <a:ext uri="{9D8B030D-6E8A-4147-A177-3AD203B41FA5}">
                      <a16:colId xmlns:a16="http://schemas.microsoft.com/office/drawing/2014/main" val="3627033527"/>
                    </a:ext>
                  </a:extLst>
                </a:gridCol>
                <a:gridCol w="3576577">
                  <a:extLst>
                    <a:ext uri="{9D8B030D-6E8A-4147-A177-3AD203B41FA5}">
                      <a16:colId xmlns:a16="http://schemas.microsoft.com/office/drawing/2014/main" val="1637661168"/>
                    </a:ext>
                  </a:extLst>
                </a:gridCol>
                <a:gridCol w="2257063">
                  <a:extLst>
                    <a:ext uri="{9D8B030D-6E8A-4147-A177-3AD203B41FA5}">
                      <a16:colId xmlns:a16="http://schemas.microsoft.com/office/drawing/2014/main" val="519184841"/>
                    </a:ext>
                  </a:extLst>
                </a:gridCol>
                <a:gridCol w="1602923">
                  <a:extLst>
                    <a:ext uri="{9D8B030D-6E8A-4147-A177-3AD203B41FA5}">
                      <a16:colId xmlns:a16="http://schemas.microsoft.com/office/drawing/2014/main" val="1443793154"/>
                    </a:ext>
                  </a:extLst>
                </a:gridCol>
              </a:tblGrid>
              <a:tr h="733065">
                <a:tc>
                  <a:txBody>
                    <a:bodyPr/>
                    <a:lstStyle/>
                    <a:p>
                      <a:r>
                        <a:rPr lang="en-US" dirty="0"/>
                        <a:t>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 dirty="0"/>
                        <a:t>Model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 dirty="0"/>
                        <a:t>Example Use 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746429"/>
                  </a:ext>
                </a:extLst>
              </a:tr>
              <a:tr h="501173">
                <a:tc>
                  <a:txBody>
                    <a:bodyPr/>
                    <a:lstStyle/>
                    <a:p>
                      <a:r>
                        <a:rPr lang="en-US" dirty="0"/>
                        <a:t>Masked Language Modeling (MLM)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Randomly mask parts of the input and train the model to predict them using full 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Transformer Encoder (BERT-style)</a:t>
                      </a:r>
                    </a:p>
                    <a:p>
                      <a:r>
                        <a:rPr lang="en-US" dirty="0"/>
                        <a:t>DNABERT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Promoter 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316137"/>
                  </a:ext>
                </a:extLst>
              </a:tr>
              <a:tr h="501173">
                <a:tc>
                  <a:txBody>
                    <a:bodyPr/>
                    <a:lstStyle/>
                    <a:p>
                      <a:r>
                        <a:rPr lang="en-US" dirty="0"/>
                        <a:t>Autoregressive Modeling (AR)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 the next token in the sequence based only on previous tokens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Transformer Decoder (GPT-style)</a:t>
                      </a:r>
                    </a:p>
                    <a:p>
                      <a:r>
                        <a:rPr lang="en-US" dirty="0" err="1"/>
                        <a:t>HyenaDNA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Genome sequence generation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838414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95DC3-13CB-9153-29CB-04865BB2A2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9700" y="1556281"/>
            <a:ext cx="9371949" cy="2448560"/>
          </a:xfrm>
        </p:spPr>
        <p:txBody>
          <a:bodyPr/>
          <a:lstStyle/>
          <a:p>
            <a:r>
              <a:rPr lang="en-US" dirty="0"/>
              <a:t>Genomic sequences lack explicit grammar — models must learn regulatory syntax and structure from raw sequences</a:t>
            </a:r>
          </a:p>
          <a:p>
            <a:r>
              <a:rPr lang="en-US" dirty="0"/>
              <a:t>Choice of training objective determines:</a:t>
            </a:r>
          </a:p>
          <a:p>
            <a:pPr lvl="1"/>
            <a:r>
              <a:rPr lang="en-US" dirty="0"/>
              <a:t>What the model learns, e.g., sequence motifs (MLM), positional dependencies (AR)</a:t>
            </a:r>
          </a:p>
          <a:p>
            <a:pPr lvl="1"/>
            <a:r>
              <a:rPr lang="en-US" dirty="0"/>
              <a:t>How well it generalizes to downstream tasks (e.g., enhancer detection, variant effect prediction)</a:t>
            </a: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95972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FA136-B3A7-6AB5-11B4-93A6494E3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Language Modeling: Capturing Local Regulatory Syntax</a:t>
            </a: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CC515-A273-56AF-3667-6141DDD38F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MLM Works</a:t>
            </a:r>
          </a:p>
          <a:p>
            <a:pPr lvl="1"/>
            <a:r>
              <a:rPr lang="en-US" dirty="0"/>
              <a:t>Randomly mask ~15% of tokens in DNA sequences</a:t>
            </a:r>
          </a:p>
          <a:p>
            <a:pPr lvl="1"/>
            <a:r>
              <a:rPr lang="en-US" dirty="0"/>
              <a:t>Train model to predict the masked elements using bidirectional context</a:t>
            </a:r>
          </a:p>
          <a:p>
            <a:pPr lvl="1"/>
            <a:r>
              <a:rPr lang="en-US" dirty="0"/>
              <a:t>Used primarily in transformer encoder architectures (BERT-style)</a:t>
            </a:r>
          </a:p>
          <a:p>
            <a:r>
              <a:rPr lang="en-US" dirty="0"/>
              <a:t>Key Advantages</a:t>
            </a:r>
          </a:p>
          <a:p>
            <a:pPr lvl="1"/>
            <a:r>
              <a:rPr lang="en-US" dirty="0"/>
              <a:t>Bidirectional context, efficient transfer learning</a:t>
            </a:r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Promoter prediction, variant effect prediction</a:t>
            </a:r>
            <a:endParaRPr lang="en-S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B1167B-C088-1A18-C00C-BB8D4E6DA4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65738" y="1290391"/>
            <a:ext cx="4610100" cy="2704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5DEFCE-7BCD-F9BC-5EA5-B0802A661504}"/>
              </a:ext>
            </a:extLst>
          </p:cNvPr>
          <p:cNvSpPr txBox="1"/>
          <p:nvPr/>
        </p:nvSpPr>
        <p:spPr>
          <a:xfrm>
            <a:off x="6552271" y="4516567"/>
            <a:ext cx="4610099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from transformers import (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</a:t>
            </a:r>
            <a:r>
              <a:rPr lang="en-US" sz="1400" dirty="0" err="1">
                <a:latin typeface="Lucida Console" panose="020B0609040504020204" pitchFamily="49" charset="0"/>
              </a:rPr>
              <a:t>BertTokenizer</a:t>
            </a:r>
            <a:r>
              <a:rPr lang="en-US" sz="1400" dirty="0"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</a:t>
            </a:r>
            <a:r>
              <a:rPr lang="en-US" sz="1400" b="1" dirty="0" err="1">
                <a:latin typeface="Lucida Console" panose="020B0609040504020204" pitchFamily="49" charset="0"/>
              </a:rPr>
              <a:t>BertForMaskedLM</a:t>
            </a:r>
            <a:r>
              <a:rPr lang="en-US" sz="1400" dirty="0"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 err="1">
                <a:latin typeface="Lucida Console" panose="020B0609040504020204" pitchFamily="49" charset="0"/>
              </a:rPr>
              <a:t>DataCollatorForLanguageModeling</a:t>
            </a:r>
            <a:r>
              <a:rPr lang="en-US" sz="1400" dirty="0"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</a:t>
            </a:r>
            <a:r>
              <a:rPr lang="en-US" sz="1400" dirty="0" err="1">
                <a:latin typeface="Lucida Console" panose="020B0609040504020204" pitchFamily="49" charset="0"/>
              </a:rPr>
              <a:t>BertConfig</a:t>
            </a:r>
            <a:r>
              <a:rPr lang="en-US" sz="1400" dirty="0"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Trainer,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</a:t>
            </a:r>
            <a:r>
              <a:rPr lang="en-US" sz="1400" dirty="0" err="1">
                <a:latin typeface="Lucida Console" panose="020B0609040504020204" pitchFamily="49" charset="0"/>
              </a:rPr>
              <a:t>TrainingArguments</a:t>
            </a:r>
            <a:endParaRPr lang="en-US" sz="1400" dirty="0">
              <a:latin typeface="Lucida Console" panose="020B06090405040202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</a:rPr>
              <a:t>)</a:t>
            </a:r>
            <a:endParaRPr lang="en-SA" sz="1400" dirty="0">
              <a:latin typeface="Lucida Console" panose="020B06090405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9EA5D-C955-A0CB-9CE7-BC6229B6D032}"/>
              </a:ext>
            </a:extLst>
          </p:cNvPr>
          <p:cNvSpPr txBox="1"/>
          <p:nvPr/>
        </p:nvSpPr>
        <p:spPr>
          <a:xfrm>
            <a:off x="6685156" y="3994455"/>
            <a:ext cx="4410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Predict missing </a:t>
            </a:r>
            <a:r>
              <a:rPr lang="en-US" sz="1400" dirty="0" err="1"/>
              <a:t>kmer</a:t>
            </a:r>
            <a:r>
              <a:rPr lang="en-US" sz="1400" dirty="0"/>
              <a:t> based on surrounding context</a:t>
            </a:r>
            <a:endParaRPr lang="en-SA" sz="1400" dirty="0"/>
          </a:p>
        </p:txBody>
      </p:sp>
    </p:spTree>
    <p:extLst>
      <p:ext uri="{BB962C8B-B14F-4D97-AF65-F5344CB8AC3E}">
        <p14:creationId xmlns:p14="http://schemas.microsoft.com/office/powerpoint/2010/main" val="378624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EC9E49B7-4EF5-484D-A5C3-E44E8A0091EA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4F6EFD-5A76-4C77-A0A3-4BA9EAEE14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18307F-863E-465D-9426-B14DA0CBD25E}">
  <ds:schemaRefs>
    <ds:schemaRef ds:uri="http://schemas.microsoft.com/sharepoint/v3"/>
    <ds:schemaRef ds:uri="16c05727-aa75-4e4a-9b5f-8a80a1165891"/>
    <ds:schemaRef ds:uri="http://schemas.microsoft.com/office/2006/metadata/properties"/>
    <ds:schemaRef ds:uri="http://www.w3.org/XML/1998/namespace"/>
    <ds:schemaRef ds:uri="230e9df3-be65-4c73-a93b-d1236ebd677e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71af3243-3dd4-4a8d-8c0d-dd76da1f02a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8F2847D-96C7-4634-93AB-D232DDB6E5E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23463</TotalTime>
  <Words>1788</Words>
  <Application>Microsoft Macintosh PowerPoint</Application>
  <PresentationFormat>Widescreen</PresentationFormat>
  <Paragraphs>191</Paragraphs>
  <Slides>13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Cambria Math</vt:lpstr>
      <vt:lpstr>Corbel</vt:lpstr>
      <vt:lpstr>Lucida Console</vt:lpstr>
      <vt:lpstr>Custom</vt:lpstr>
      <vt:lpstr>Anatomy of a Typical Genomic Foundation Model</vt:lpstr>
      <vt:lpstr>Agenda</vt:lpstr>
      <vt:lpstr>Anatomy of a typical Genomic Foundation Model</vt:lpstr>
      <vt:lpstr>DNA as a Language – Tokenization</vt:lpstr>
      <vt:lpstr>Embedding Layer</vt:lpstr>
      <vt:lpstr>Model Architecture Layer</vt:lpstr>
      <vt:lpstr>Output Layer (Task-Specific)</vt:lpstr>
      <vt:lpstr>Training Strategies for Genomic Foundation Models</vt:lpstr>
      <vt:lpstr>Masked Language Modeling: Capturing Local Regulatory Syntax</vt:lpstr>
      <vt:lpstr>Autoregressive Modeling: Sequence Generation and Contextual Dependencies</vt:lpstr>
      <vt:lpstr>Questions &amp; Comments</vt:lpstr>
      <vt:lpstr>Traditional ML vs Genomic Foundations Models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Ikram Ullah</cp:lastModifiedBy>
  <cp:revision>705</cp:revision>
  <cp:lastPrinted>2025-05-18T13:30:56Z</cp:lastPrinted>
  <dcterms:created xsi:type="dcterms:W3CDTF">2025-04-08T12:26:15Z</dcterms:created>
  <dcterms:modified xsi:type="dcterms:W3CDTF">2025-05-25T11:26:04Z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